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49"/>
  </p:notesMasterIdLst>
  <p:handoutMasterIdLst>
    <p:handoutMasterId r:id="rId50"/>
  </p:handoutMasterIdLst>
  <p:sldIdLst>
    <p:sldId id="271" r:id="rId2"/>
    <p:sldId id="256" r:id="rId3"/>
    <p:sldId id="258" r:id="rId4"/>
    <p:sldId id="257" r:id="rId5"/>
    <p:sldId id="259" r:id="rId6"/>
    <p:sldId id="263" r:id="rId7"/>
    <p:sldId id="269" r:id="rId8"/>
    <p:sldId id="261" r:id="rId9"/>
    <p:sldId id="264" r:id="rId10"/>
    <p:sldId id="272" r:id="rId11"/>
    <p:sldId id="260" r:id="rId12"/>
    <p:sldId id="266" r:id="rId13"/>
    <p:sldId id="270" r:id="rId14"/>
    <p:sldId id="262" r:id="rId15"/>
    <p:sldId id="268" r:id="rId16"/>
    <p:sldId id="265" r:id="rId17"/>
    <p:sldId id="276" r:id="rId18"/>
    <p:sldId id="297" r:id="rId19"/>
    <p:sldId id="298" r:id="rId20"/>
    <p:sldId id="273" r:id="rId21"/>
    <p:sldId id="280" r:id="rId22"/>
    <p:sldId id="274" r:id="rId23"/>
    <p:sldId id="275" r:id="rId24"/>
    <p:sldId id="278" r:id="rId25"/>
    <p:sldId id="279" r:id="rId26"/>
    <p:sldId id="277" r:id="rId27"/>
    <p:sldId id="281" r:id="rId28"/>
    <p:sldId id="283" r:id="rId29"/>
    <p:sldId id="286" r:id="rId30"/>
    <p:sldId id="288" r:id="rId31"/>
    <p:sldId id="287" r:id="rId32"/>
    <p:sldId id="289" r:id="rId33"/>
    <p:sldId id="292" r:id="rId34"/>
    <p:sldId id="293" r:id="rId35"/>
    <p:sldId id="294" r:id="rId36"/>
    <p:sldId id="296" r:id="rId37"/>
    <p:sldId id="284" r:id="rId38"/>
    <p:sldId id="299" r:id="rId39"/>
    <p:sldId id="300" r:id="rId40"/>
    <p:sldId id="302" r:id="rId41"/>
    <p:sldId id="303" r:id="rId42"/>
    <p:sldId id="301" r:id="rId43"/>
    <p:sldId id="295" r:id="rId44"/>
    <p:sldId id="282" r:id="rId45"/>
    <p:sldId id="290" r:id="rId46"/>
    <p:sldId id="291" r:id="rId47"/>
    <p:sldId id="285" r:id="rId48"/>
  </p:sldIdLst>
  <p:sldSz cx="9144000" cy="6858000" type="screen4x3"/>
  <p:notesSz cx="6858000" cy="9144000"/>
  <p:custShowLst>
    <p:custShow name="Pokaz niestandardowy 1" id="0">
      <p:sldLst>
        <p:sld r:id="rId4"/>
      </p:sldLst>
    </p:custShow>
  </p:custShow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 varScale="1">
        <p:scale>
          <a:sx n="66" d="100"/>
          <a:sy n="66" d="100"/>
        </p:scale>
        <p:origin x="-7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22794-42B7-4BB8-8E2C-A179129923C4}" type="doc">
      <dgm:prSet loTypeId="urn:microsoft.com/office/officeart/2005/8/layout/hierarchy6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0D582DDD-762B-42B1-8B80-2FFBC7C23A9F}">
      <dgm:prSet phldrT="[Tekst]" custT="1"/>
      <dgm:spPr/>
      <dgm:t>
        <a:bodyPr/>
        <a:lstStyle/>
        <a:p>
          <a:r>
            <a:rPr lang="pl-PL" sz="2800" b="1" dirty="0" smtClean="0">
              <a:solidFill>
                <a:schemeClr val="bg1"/>
              </a:solidFill>
            </a:rPr>
            <a:t>ŹRÓDŁA ENERGII</a:t>
          </a:r>
          <a:endParaRPr lang="pl-PL" sz="2800" b="1" dirty="0">
            <a:solidFill>
              <a:schemeClr val="bg1"/>
            </a:solidFill>
          </a:endParaRPr>
        </a:p>
      </dgm:t>
    </dgm:pt>
    <dgm:pt modelId="{8FAEF056-35B6-499A-B26A-75AE5B2EFA22}" type="parTrans" cxnId="{62976606-E51A-4ACF-9D60-4C9D884C023C}">
      <dgm:prSet/>
      <dgm:spPr/>
      <dgm:t>
        <a:bodyPr/>
        <a:lstStyle/>
        <a:p>
          <a:endParaRPr lang="pl-PL"/>
        </a:p>
      </dgm:t>
    </dgm:pt>
    <dgm:pt modelId="{BEEB610A-9EA1-421D-85AB-AE73754FE25D}" type="sibTrans" cxnId="{62976606-E51A-4ACF-9D60-4C9D884C023C}">
      <dgm:prSet/>
      <dgm:spPr/>
      <dgm:t>
        <a:bodyPr/>
        <a:lstStyle/>
        <a:p>
          <a:endParaRPr lang="pl-PL"/>
        </a:p>
      </dgm:t>
    </dgm:pt>
    <dgm:pt modelId="{4E3CAEBB-A6CC-4492-89FA-740682CE049C}">
      <dgm:prSet phldrT="[Tekst]" custT="1"/>
      <dgm:spPr/>
      <dgm:t>
        <a:bodyPr/>
        <a:lstStyle/>
        <a:p>
          <a:r>
            <a:rPr lang="pl-PL" sz="2400" b="1" dirty="0" smtClean="0">
              <a:solidFill>
                <a:schemeClr val="bg1"/>
              </a:solidFill>
            </a:rPr>
            <a:t>nieodnawialne</a:t>
          </a:r>
          <a:endParaRPr lang="pl-PL" sz="2400" b="1" dirty="0">
            <a:solidFill>
              <a:schemeClr val="bg1"/>
            </a:solidFill>
          </a:endParaRPr>
        </a:p>
      </dgm:t>
    </dgm:pt>
    <dgm:pt modelId="{5D2BB6FC-BD15-46C5-9CE1-216C1E58F669}" type="parTrans" cxnId="{70D0EE7B-C18C-4E5A-829A-45901145E47F}">
      <dgm:prSet/>
      <dgm:spPr/>
      <dgm:t>
        <a:bodyPr/>
        <a:lstStyle/>
        <a:p>
          <a:endParaRPr lang="pl-PL"/>
        </a:p>
      </dgm:t>
    </dgm:pt>
    <dgm:pt modelId="{A1F511D9-811B-4F3E-99FC-A5DB4A1CBDDF}" type="sibTrans" cxnId="{70D0EE7B-C18C-4E5A-829A-45901145E47F}">
      <dgm:prSet/>
      <dgm:spPr/>
      <dgm:t>
        <a:bodyPr/>
        <a:lstStyle/>
        <a:p>
          <a:endParaRPr lang="pl-PL"/>
        </a:p>
      </dgm:t>
    </dgm:pt>
    <dgm:pt modelId="{0FD8BF11-6798-4D95-A7A2-ACD0B700B20C}">
      <dgm:prSet phldrT="[Tekst]" custT="1"/>
      <dgm:spPr/>
      <dgm:t>
        <a:bodyPr/>
        <a:lstStyle/>
        <a:p>
          <a:r>
            <a:rPr lang="pl-PL" sz="2400" dirty="0" smtClean="0">
              <a:solidFill>
                <a:schemeClr val="bg1"/>
              </a:solidFill>
            </a:rPr>
            <a:t>drewno, torf,  ropa naftowa, gaz ziemny, uran, tor </a:t>
          </a:r>
          <a:endParaRPr lang="pl-PL" sz="2400" dirty="0">
            <a:solidFill>
              <a:schemeClr val="bg1"/>
            </a:solidFill>
          </a:endParaRPr>
        </a:p>
      </dgm:t>
    </dgm:pt>
    <dgm:pt modelId="{1E908ADC-422B-4050-8185-AD8BF16D7363}" type="parTrans" cxnId="{0F0D7381-172D-4245-9D30-4B97A30BB76D}">
      <dgm:prSet/>
      <dgm:spPr/>
      <dgm:t>
        <a:bodyPr/>
        <a:lstStyle/>
        <a:p>
          <a:endParaRPr lang="pl-PL"/>
        </a:p>
      </dgm:t>
    </dgm:pt>
    <dgm:pt modelId="{E5688828-94BF-4C4D-92A0-E4901D4DB19A}" type="sibTrans" cxnId="{0F0D7381-172D-4245-9D30-4B97A30BB76D}">
      <dgm:prSet/>
      <dgm:spPr/>
      <dgm:t>
        <a:bodyPr/>
        <a:lstStyle/>
        <a:p>
          <a:endParaRPr lang="pl-PL"/>
        </a:p>
      </dgm:t>
    </dgm:pt>
    <dgm:pt modelId="{DC2CD897-E778-4A7C-99F6-358958327148}">
      <dgm:prSet phldrT="[Tekst]" custT="1"/>
      <dgm:spPr/>
      <dgm:t>
        <a:bodyPr/>
        <a:lstStyle/>
        <a:p>
          <a:r>
            <a:rPr lang="pl-PL" sz="2400" dirty="0" smtClean="0">
              <a:solidFill>
                <a:schemeClr val="bg1"/>
              </a:solidFill>
            </a:rPr>
            <a:t>węgiel kamienny brunatny, </a:t>
          </a:r>
          <a:endParaRPr lang="pl-PL" sz="2400" dirty="0">
            <a:solidFill>
              <a:schemeClr val="bg1"/>
            </a:solidFill>
          </a:endParaRPr>
        </a:p>
      </dgm:t>
    </dgm:pt>
    <dgm:pt modelId="{5124989F-C7A6-44F8-ADCA-8B051FD26D10}" type="parTrans" cxnId="{7F5B9FEC-6234-4657-94A8-6E1A00CEB450}">
      <dgm:prSet/>
      <dgm:spPr/>
      <dgm:t>
        <a:bodyPr/>
        <a:lstStyle/>
        <a:p>
          <a:endParaRPr lang="pl-PL"/>
        </a:p>
      </dgm:t>
    </dgm:pt>
    <dgm:pt modelId="{D70B87AA-8E88-48E2-AA5A-C1854C2B1CDB}" type="sibTrans" cxnId="{7F5B9FEC-6234-4657-94A8-6E1A00CEB450}">
      <dgm:prSet/>
      <dgm:spPr/>
      <dgm:t>
        <a:bodyPr/>
        <a:lstStyle/>
        <a:p>
          <a:endParaRPr lang="pl-PL"/>
        </a:p>
      </dgm:t>
    </dgm:pt>
    <dgm:pt modelId="{D08F351D-5296-4405-8248-3F25DCC84D5B}">
      <dgm:prSet phldrT="[Tekst]" custT="1"/>
      <dgm:spPr/>
      <dgm:t>
        <a:bodyPr/>
        <a:lstStyle/>
        <a:p>
          <a:r>
            <a:rPr lang="pl-PL" sz="2400" b="1" dirty="0" smtClean="0">
              <a:solidFill>
                <a:schemeClr val="bg1"/>
              </a:solidFill>
            </a:rPr>
            <a:t>odnawialne</a:t>
          </a:r>
          <a:endParaRPr lang="pl-PL" sz="2400" b="1" dirty="0">
            <a:solidFill>
              <a:schemeClr val="bg1"/>
            </a:solidFill>
          </a:endParaRPr>
        </a:p>
      </dgm:t>
    </dgm:pt>
    <dgm:pt modelId="{4792FA06-14C1-4C19-9212-0FC0F315B737}" type="parTrans" cxnId="{C40F8EF9-2C65-4CA3-BF92-81D3913BE66D}">
      <dgm:prSet/>
      <dgm:spPr/>
      <dgm:t>
        <a:bodyPr/>
        <a:lstStyle/>
        <a:p>
          <a:endParaRPr lang="pl-PL"/>
        </a:p>
      </dgm:t>
    </dgm:pt>
    <dgm:pt modelId="{44513478-1075-484D-B18A-615F29D1906B}" type="sibTrans" cxnId="{C40F8EF9-2C65-4CA3-BF92-81D3913BE66D}">
      <dgm:prSet/>
      <dgm:spPr/>
      <dgm:t>
        <a:bodyPr/>
        <a:lstStyle/>
        <a:p>
          <a:endParaRPr lang="pl-PL"/>
        </a:p>
      </dgm:t>
    </dgm:pt>
    <dgm:pt modelId="{DAB26A7D-3EA3-499C-8DD4-8A4FE3E5F3AB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bg1"/>
              </a:solidFill>
            </a:rPr>
            <a:t>promieniowanie Słońca, wiatr, biomasa, woda, fale     i pływy morskie, energia geotermiczna</a:t>
          </a:r>
          <a:r>
            <a:rPr lang="pl-PL" sz="1800" dirty="0" smtClean="0"/>
            <a:t>.</a:t>
          </a:r>
          <a:endParaRPr lang="pl-PL" sz="1800" dirty="0"/>
        </a:p>
      </dgm:t>
    </dgm:pt>
    <dgm:pt modelId="{6DEF06C5-4AEC-4C17-8470-276555DFD7B9}" type="parTrans" cxnId="{EB6C9C42-0CE1-4FA4-9EB8-D2B05B7E93AF}">
      <dgm:prSet/>
      <dgm:spPr/>
      <dgm:t>
        <a:bodyPr/>
        <a:lstStyle/>
        <a:p>
          <a:endParaRPr lang="pl-PL"/>
        </a:p>
      </dgm:t>
    </dgm:pt>
    <dgm:pt modelId="{04796367-E64B-47C1-BDFC-27A9540B1C8C}" type="sibTrans" cxnId="{EB6C9C42-0CE1-4FA4-9EB8-D2B05B7E93AF}">
      <dgm:prSet/>
      <dgm:spPr/>
      <dgm:t>
        <a:bodyPr/>
        <a:lstStyle/>
        <a:p>
          <a:endParaRPr lang="pl-PL"/>
        </a:p>
      </dgm:t>
    </dgm:pt>
    <dgm:pt modelId="{47F3EF44-CF84-4F52-9228-5A464AF273FD}" type="pres">
      <dgm:prSet presAssocID="{E6E22794-42B7-4BB8-8E2C-A179129923C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F6EAB31-1D9C-4372-BCC5-D36A61B931FD}" type="pres">
      <dgm:prSet presAssocID="{E6E22794-42B7-4BB8-8E2C-A179129923C4}" presName="hierFlow" presStyleCnt="0"/>
      <dgm:spPr/>
    </dgm:pt>
    <dgm:pt modelId="{D0BE34A1-D88D-476E-B6D5-F9E6E88C3FF7}" type="pres">
      <dgm:prSet presAssocID="{E6E22794-42B7-4BB8-8E2C-A179129923C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045E871-5053-4CFF-897D-3D4ACDB11F87}" type="pres">
      <dgm:prSet presAssocID="{0D582DDD-762B-42B1-8B80-2FFBC7C23A9F}" presName="Name14" presStyleCnt="0"/>
      <dgm:spPr/>
    </dgm:pt>
    <dgm:pt modelId="{38F0C910-7C36-4EFF-99FD-0003331B127F}" type="pres">
      <dgm:prSet presAssocID="{0D582DDD-762B-42B1-8B80-2FFBC7C23A9F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4F2F602-ECBA-410B-89AE-1751FCA10B27}" type="pres">
      <dgm:prSet presAssocID="{0D582DDD-762B-42B1-8B80-2FFBC7C23A9F}" presName="hierChild2" presStyleCnt="0"/>
      <dgm:spPr/>
    </dgm:pt>
    <dgm:pt modelId="{799D44AA-F6A2-407D-BA13-6E24B585FEDA}" type="pres">
      <dgm:prSet presAssocID="{5D2BB6FC-BD15-46C5-9CE1-216C1E58F669}" presName="Name19" presStyleLbl="parChTrans1D2" presStyleIdx="0" presStyleCnt="2"/>
      <dgm:spPr/>
      <dgm:t>
        <a:bodyPr/>
        <a:lstStyle/>
        <a:p>
          <a:endParaRPr lang="pl-PL"/>
        </a:p>
      </dgm:t>
    </dgm:pt>
    <dgm:pt modelId="{A8CDA798-E86B-4097-9AFD-3491325E40C1}" type="pres">
      <dgm:prSet presAssocID="{4E3CAEBB-A6CC-4492-89FA-740682CE049C}" presName="Name21" presStyleCnt="0"/>
      <dgm:spPr/>
    </dgm:pt>
    <dgm:pt modelId="{4E91F56C-7219-401B-8317-67ED33944E45}" type="pres">
      <dgm:prSet presAssocID="{4E3CAEBB-A6CC-4492-89FA-740682CE049C}" presName="level2Shape" presStyleLbl="node2" presStyleIdx="0" presStyleCnt="2" custScaleX="120043" custLinFactNeighborX="-5840" custLinFactNeighborY="762"/>
      <dgm:spPr/>
      <dgm:t>
        <a:bodyPr/>
        <a:lstStyle/>
        <a:p>
          <a:endParaRPr lang="pl-PL"/>
        </a:p>
      </dgm:t>
    </dgm:pt>
    <dgm:pt modelId="{7C9C28EB-7F3C-4D71-AE46-15CC3677DBE9}" type="pres">
      <dgm:prSet presAssocID="{4E3CAEBB-A6CC-4492-89FA-740682CE049C}" presName="hierChild3" presStyleCnt="0"/>
      <dgm:spPr/>
    </dgm:pt>
    <dgm:pt modelId="{3B0FF028-2319-499E-8D5F-917AADBC6EC1}" type="pres">
      <dgm:prSet presAssocID="{1E908ADC-422B-4050-8185-AD8BF16D7363}" presName="Name19" presStyleLbl="parChTrans1D3" presStyleIdx="0" presStyleCnt="3"/>
      <dgm:spPr/>
      <dgm:t>
        <a:bodyPr/>
        <a:lstStyle/>
        <a:p>
          <a:endParaRPr lang="pl-PL"/>
        </a:p>
      </dgm:t>
    </dgm:pt>
    <dgm:pt modelId="{476567A5-87FB-4989-A845-4CAC17D84B66}" type="pres">
      <dgm:prSet presAssocID="{0FD8BF11-6798-4D95-A7A2-ACD0B700B20C}" presName="Name21" presStyleCnt="0"/>
      <dgm:spPr/>
    </dgm:pt>
    <dgm:pt modelId="{7178019A-18BF-4603-A423-C789A59E159F}" type="pres">
      <dgm:prSet presAssocID="{0FD8BF11-6798-4D95-A7A2-ACD0B700B20C}" presName="level2Shape" presStyleLbl="node3" presStyleIdx="0" presStyleCnt="3" custScaleX="113655" custScaleY="141760" custLinFactNeighborX="2372" custLinFactNeighborY="1062"/>
      <dgm:spPr/>
      <dgm:t>
        <a:bodyPr/>
        <a:lstStyle/>
        <a:p>
          <a:endParaRPr lang="pl-PL"/>
        </a:p>
      </dgm:t>
    </dgm:pt>
    <dgm:pt modelId="{A61BD406-EB4C-401F-A259-36BAB5977B40}" type="pres">
      <dgm:prSet presAssocID="{0FD8BF11-6798-4D95-A7A2-ACD0B700B20C}" presName="hierChild3" presStyleCnt="0"/>
      <dgm:spPr/>
    </dgm:pt>
    <dgm:pt modelId="{40F57141-B230-4A48-B21B-C9438E0CB2DD}" type="pres">
      <dgm:prSet presAssocID="{5124989F-C7A6-44F8-ADCA-8B051FD26D10}" presName="Name19" presStyleLbl="parChTrans1D3" presStyleIdx="1" presStyleCnt="3"/>
      <dgm:spPr/>
      <dgm:t>
        <a:bodyPr/>
        <a:lstStyle/>
        <a:p>
          <a:endParaRPr lang="pl-PL"/>
        </a:p>
      </dgm:t>
    </dgm:pt>
    <dgm:pt modelId="{8ABB239D-AAEF-49EE-86A6-BD7B8CD14C86}" type="pres">
      <dgm:prSet presAssocID="{DC2CD897-E778-4A7C-99F6-358958327148}" presName="Name21" presStyleCnt="0"/>
      <dgm:spPr/>
    </dgm:pt>
    <dgm:pt modelId="{2609494F-91D7-4922-8C06-6878189EAFB2}" type="pres">
      <dgm:prSet presAssocID="{DC2CD897-E778-4A7C-99F6-358958327148}" presName="level2Shape" presStyleLbl="node3" presStyleIdx="1" presStyleCnt="3" custScaleX="118210" custScaleY="142269" custLinFactNeighborX="-7371" custLinFactNeighborY="1062"/>
      <dgm:spPr/>
      <dgm:t>
        <a:bodyPr/>
        <a:lstStyle/>
        <a:p>
          <a:endParaRPr lang="pl-PL"/>
        </a:p>
      </dgm:t>
    </dgm:pt>
    <dgm:pt modelId="{B3D95D92-B423-460E-94AE-DA44C24AAC6B}" type="pres">
      <dgm:prSet presAssocID="{DC2CD897-E778-4A7C-99F6-358958327148}" presName="hierChild3" presStyleCnt="0"/>
      <dgm:spPr/>
    </dgm:pt>
    <dgm:pt modelId="{247048AF-B058-40D1-93B7-C0120A47F459}" type="pres">
      <dgm:prSet presAssocID="{4792FA06-14C1-4C19-9212-0FC0F315B737}" presName="Name19" presStyleLbl="parChTrans1D2" presStyleIdx="1" presStyleCnt="2"/>
      <dgm:spPr/>
      <dgm:t>
        <a:bodyPr/>
        <a:lstStyle/>
        <a:p>
          <a:endParaRPr lang="pl-PL"/>
        </a:p>
      </dgm:t>
    </dgm:pt>
    <dgm:pt modelId="{F20E489E-3BA8-4D9E-9406-96B097F0C1F9}" type="pres">
      <dgm:prSet presAssocID="{D08F351D-5296-4405-8248-3F25DCC84D5B}" presName="Name21" presStyleCnt="0"/>
      <dgm:spPr/>
    </dgm:pt>
    <dgm:pt modelId="{3CD204D8-072C-46AE-AD3B-1A77F77048F7}" type="pres">
      <dgm:prSet presAssocID="{D08F351D-5296-4405-8248-3F25DCC84D5B}" presName="level2Shape" presStyleLbl="node2" presStyleIdx="1" presStyleCnt="2" custScaleX="121799" custScaleY="102738"/>
      <dgm:spPr/>
      <dgm:t>
        <a:bodyPr/>
        <a:lstStyle/>
        <a:p>
          <a:endParaRPr lang="pl-PL"/>
        </a:p>
      </dgm:t>
    </dgm:pt>
    <dgm:pt modelId="{EA41342D-41D6-4345-9EAB-0980D695FF34}" type="pres">
      <dgm:prSet presAssocID="{D08F351D-5296-4405-8248-3F25DCC84D5B}" presName="hierChild3" presStyleCnt="0"/>
      <dgm:spPr/>
    </dgm:pt>
    <dgm:pt modelId="{DA61ED77-7F38-42FF-90ED-4A95A5B9E85C}" type="pres">
      <dgm:prSet presAssocID="{6DEF06C5-4AEC-4C17-8470-276555DFD7B9}" presName="Name19" presStyleLbl="parChTrans1D3" presStyleIdx="2" presStyleCnt="3"/>
      <dgm:spPr/>
      <dgm:t>
        <a:bodyPr/>
        <a:lstStyle/>
        <a:p>
          <a:endParaRPr lang="pl-PL"/>
        </a:p>
      </dgm:t>
    </dgm:pt>
    <dgm:pt modelId="{7721EB70-73F7-4E03-A9C6-2B9E1A74B073}" type="pres">
      <dgm:prSet presAssocID="{DAB26A7D-3EA3-499C-8DD4-8A4FE3E5F3AB}" presName="Name21" presStyleCnt="0"/>
      <dgm:spPr/>
    </dgm:pt>
    <dgm:pt modelId="{B9810A53-D108-4761-8F27-E3374F7655BC}" type="pres">
      <dgm:prSet presAssocID="{DAB26A7D-3EA3-499C-8DD4-8A4FE3E5F3AB}" presName="level2Shape" presStyleLbl="node3" presStyleIdx="2" presStyleCnt="3" custScaleX="128591" custScaleY="142270" custLinFactNeighborX="-500" custLinFactNeighborY="909"/>
      <dgm:spPr/>
      <dgm:t>
        <a:bodyPr/>
        <a:lstStyle/>
        <a:p>
          <a:endParaRPr lang="pl-PL"/>
        </a:p>
      </dgm:t>
    </dgm:pt>
    <dgm:pt modelId="{2DFB93C5-8B98-4479-9BEA-A1B8A52EBF08}" type="pres">
      <dgm:prSet presAssocID="{DAB26A7D-3EA3-499C-8DD4-8A4FE3E5F3AB}" presName="hierChild3" presStyleCnt="0"/>
      <dgm:spPr/>
    </dgm:pt>
    <dgm:pt modelId="{C0B05F84-E092-4D4E-BFB9-4AFF1B3D430E}" type="pres">
      <dgm:prSet presAssocID="{E6E22794-42B7-4BB8-8E2C-A179129923C4}" presName="bgShapesFlow" presStyleCnt="0"/>
      <dgm:spPr/>
    </dgm:pt>
  </dgm:ptLst>
  <dgm:cxnLst>
    <dgm:cxn modelId="{2E711703-5D4F-44DA-BEF0-7C075DB7B58F}" type="presOf" srcId="{E6E22794-42B7-4BB8-8E2C-A179129923C4}" destId="{47F3EF44-CF84-4F52-9228-5A464AF273FD}" srcOrd="0" destOrd="0" presId="urn:microsoft.com/office/officeart/2005/8/layout/hierarchy6"/>
    <dgm:cxn modelId="{5DC45720-909E-4A1C-BCBC-18D0579F49E4}" type="presOf" srcId="{5124989F-C7A6-44F8-ADCA-8B051FD26D10}" destId="{40F57141-B230-4A48-B21B-C9438E0CB2DD}" srcOrd="0" destOrd="0" presId="urn:microsoft.com/office/officeart/2005/8/layout/hierarchy6"/>
    <dgm:cxn modelId="{82408468-65EB-4529-B971-37D0F8B1C5A6}" type="presOf" srcId="{5D2BB6FC-BD15-46C5-9CE1-216C1E58F669}" destId="{799D44AA-F6A2-407D-BA13-6E24B585FEDA}" srcOrd="0" destOrd="0" presId="urn:microsoft.com/office/officeart/2005/8/layout/hierarchy6"/>
    <dgm:cxn modelId="{70D0EE7B-C18C-4E5A-829A-45901145E47F}" srcId="{0D582DDD-762B-42B1-8B80-2FFBC7C23A9F}" destId="{4E3CAEBB-A6CC-4492-89FA-740682CE049C}" srcOrd="0" destOrd="0" parTransId="{5D2BB6FC-BD15-46C5-9CE1-216C1E58F669}" sibTransId="{A1F511D9-811B-4F3E-99FC-A5DB4A1CBDDF}"/>
    <dgm:cxn modelId="{D4469767-607E-47E4-963F-E5DC58AFC782}" type="presOf" srcId="{0D582DDD-762B-42B1-8B80-2FFBC7C23A9F}" destId="{38F0C910-7C36-4EFF-99FD-0003331B127F}" srcOrd="0" destOrd="0" presId="urn:microsoft.com/office/officeart/2005/8/layout/hierarchy6"/>
    <dgm:cxn modelId="{EFC761A5-1736-4890-AD43-0D6743461BE9}" type="presOf" srcId="{DC2CD897-E778-4A7C-99F6-358958327148}" destId="{2609494F-91D7-4922-8C06-6878189EAFB2}" srcOrd="0" destOrd="0" presId="urn:microsoft.com/office/officeart/2005/8/layout/hierarchy6"/>
    <dgm:cxn modelId="{0F0D7381-172D-4245-9D30-4B97A30BB76D}" srcId="{4E3CAEBB-A6CC-4492-89FA-740682CE049C}" destId="{0FD8BF11-6798-4D95-A7A2-ACD0B700B20C}" srcOrd="0" destOrd="0" parTransId="{1E908ADC-422B-4050-8185-AD8BF16D7363}" sibTransId="{E5688828-94BF-4C4D-92A0-E4901D4DB19A}"/>
    <dgm:cxn modelId="{EB6C9C42-0CE1-4FA4-9EB8-D2B05B7E93AF}" srcId="{D08F351D-5296-4405-8248-3F25DCC84D5B}" destId="{DAB26A7D-3EA3-499C-8DD4-8A4FE3E5F3AB}" srcOrd="0" destOrd="0" parTransId="{6DEF06C5-4AEC-4C17-8470-276555DFD7B9}" sibTransId="{04796367-E64B-47C1-BDFC-27A9540B1C8C}"/>
    <dgm:cxn modelId="{4A250C63-FF76-44C8-9D5D-756C1BCCA129}" type="presOf" srcId="{4E3CAEBB-A6CC-4492-89FA-740682CE049C}" destId="{4E91F56C-7219-401B-8317-67ED33944E45}" srcOrd="0" destOrd="0" presId="urn:microsoft.com/office/officeart/2005/8/layout/hierarchy6"/>
    <dgm:cxn modelId="{BC5B884E-C2CF-4D8A-87EC-14C1C4C9716F}" type="presOf" srcId="{4792FA06-14C1-4C19-9212-0FC0F315B737}" destId="{247048AF-B058-40D1-93B7-C0120A47F459}" srcOrd="0" destOrd="0" presId="urn:microsoft.com/office/officeart/2005/8/layout/hierarchy6"/>
    <dgm:cxn modelId="{C40F8EF9-2C65-4CA3-BF92-81D3913BE66D}" srcId="{0D582DDD-762B-42B1-8B80-2FFBC7C23A9F}" destId="{D08F351D-5296-4405-8248-3F25DCC84D5B}" srcOrd="1" destOrd="0" parTransId="{4792FA06-14C1-4C19-9212-0FC0F315B737}" sibTransId="{44513478-1075-484D-B18A-615F29D1906B}"/>
    <dgm:cxn modelId="{62976606-E51A-4ACF-9D60-4C9D884C023C}" srcId="{E6E22794-42B7-4BB8-8E2C-A179129923C4}" destId="{0D582DDD-762B-42B1-8B80-2FFBC7C23A9F}" srcOrd="0" destOrd="0" parTransId="{8FAEF056-35B6-499A-B26A-75AE5B2EFA22}" sibTransId="{BEEB610A-9EA1-421D-85AB-AE73754FE25D}"/>
    <dgm:cxn modelId="{7F5B9FEC-6234-4657-94A8-6E1A00CEB450}" srcId="{4E3CAEBB-A6CC-4492-89FA-740682CE049C}" destId="{DC2CD897-E778-4A7C-99F6-358958327148}" srcOrd="1" destOrd="0" parTransId="{5124989F-C7A6-44F8-ADCA-8B051FD26D10}" sibTransId="{D70B87AA-8E88-48E2-AA5A-C1854C2B1CDB}"/>
    <dgm:cxn modelId="{70AC9DA2-B866-47E4-868C-1AF8B8A869D3}" type="presOf" srcId="{DAB26A7D-3EA3-499C-8DD4-8A4FE3E5F3AB}" destId="{B9810A53-D108-4761-8F27-E3374F7655BC}" srcOrd="0" destOrd="0" presId="urn:microsoft.com/office/officeart/2005/8/layout/hierarchy6"/>
    <dgm:cxn modelId="{A236821E-CB5B-4877-9142-7FCDE3CFD055}" type="presOf" srcId="{6DEF06C5-4AEC-4C17-8470-276555DFD7B9}" destId="{DA61ED77-7F38-42FF-90ED-4A95A5B9E85C}" srcOrd="0" destOrd="0" presId="urn:microsoft.com/office/officeart/2005/8/layout/hierarchy6"/>
    <dgm:cxn modelId="{2617B38F-FADD-4D25-90FB-B101840FF3BD}" type="presOf" srcId="{1E908ADC-422B-4050-8185-AD8BF16D7363}" destId="{3B0FF028-2319-499E-8D5F-917AADBC6EC1}" srcOrd="0" destOrd="0" presId="urn:microsoft.com/office/officeart/2005/8/layout/hierarchy6"/>
    <dgm:cxn modelId="{7E1DA0FC-8757-4B70-A858-0DA4D1432568}" type="presOf" srcId="{D08F351D-5296-4405-8248-3F25DCC84D5B}" destId="{3CD204D8-072C-46AE-AD3B-1A77F77048F7}" srcOrd="0" destOrd="0" presId="urn:microsoft.com/office/officeart/2005/8/layout/hierarchy6"/>
    <dgm:cxn modelId="{0D6E8F64-A12A-4A7E-9701-2EDB55404B94}" type="presOf" srcId="{0FD8BF11-6798-4D95-A7A2-ACD0B700B20C}" destId="{7178019A-18BF-4603-A423-C789A59E159F}" srcOrd="0" destOrd="0" presId="urn:microsoft.com/office/officeart/2005/8/layout/hierarchy6"/>
    <dgm:cxn modelId="{FBB89F23-F02C-422E-9D6D-209D2BA7EB2B}" type="presParOf" srcId="{47F3EF44-CF84-4F52-9228-5A464AF273FD}" destId="{5F6EAB31-1D9C-4372-BCC5-D36A61B931FD}" srcOrd="0" destOrd="0" presId="urn:microsoft.com/office/officeart/2005/8/layout/hierarchy6"/>
    <dgm:cxn modelId="{1D26EA8D-AD6A-4DFB-8210-76B74F133161}" type="presParOf" srcId="{5F6EAB31-1D9C-4372-BCC5-D36A61B931FD}" destId="{D0BE34A1-D88D-476E-B6D5-F9E6E88C3FF7}" srcOrd="0" destOrd="0" presId="urn:microsoft.com/office/officeart/2005/8/layout/hierarchy6"/>
    <dgm:cxn modelId="{0570FDF0-33EF-461F-97E5-374DE8524C27}" type="presParOf" srcId="{D0BE34A1-D88D-476E-B6D5-F9E6E88C3FF7}" destId="{1045E871-5053-4CFF-897D-3D4ACDB11F87}" srcOrd="0" destOrd="0" presId="urn:microsoft.com/office/officeart/2005/8/layout/hierarchy6"/>
    <dgm:cxn modelId="{868BE870-9792-4EB5-A289-258AA3F8D233}" type="presParOf" srcId="{1045E871-5053-4CFF-897D-3D4ACDB11F87}" destId="{38F0C910-7C36-4EFF-99FD-0003331B127F}" srcOrd="0" destOrd="0" presId="urn:microsoft.com/office/officeart/2005/8/layout/hierarchy6"/>
    <dgm:cxn modelId="{F9FE52B5-0E20-488B-BBD4-773D746901AF}" type="presParOf" srcId="{1045E871-5053-4CFF-897D-3D4ACDB11F87}" destId="{D4F2F602-ECBA-410B-89AE-1751FCA10B27}" srcOrd="1" destOrd="0" presId="urn:microsoft.com/office/officeart/2005/8/layout/hierarchy6"/>
    <dgm:cxn modelId="{6E0FFC4E-36B9-4A1B-9B70-E502CF5D8572}" type="presParOf" srcId="{D4F2F602-ECBA-410B-89AE-1751FCA10B27}" destId="{799D44AA-F6A2-407D-BA13-6E24B585FEDA}" srcOrd="0" destOrd="0" presId="urn:microsoft.com/office/officeart/2005/8/layout/hierarchy6"/>
    <dgm:cxn modelId="{C36EF303-2CE0-4060-A58E-5D70CE380DE1}" type="presParOf" srcId="{D4F2F602-ECBA-410B-89AE-1751FCA10B27}" destId="{A8CDA798-E86B-4097-9AFD-3491325E40C1}" srcOrd="1" destOrd="0" presId="urn:microsoft.com/office/officeart/2005/8/layout/hierarchy6"/>
    <dgm:cxn modelId="{BE88BE41-2084-4FC6-8521-CBB3D6344769}" type="presParOf" srcId="{A8CDA798-E86B-4097-9AFD-3491325E40C1}" destId="{4E91F56C-7219-401B-8317-67ED33944E45}" srcOrd="0" destOrd="0" presId="urn:microsoft.com/office/officeart/2005/8/layout/hierarchy6"/>
    <dgm:cxn modelId="{289B7F2D-3036-434A-ACF3-E8CB3773E75A}" type="presParOf" srcId="{A8CDA798-E86B-4097-9AFD-3491325E40C1}" destId="{7C9C28EB-7F3C-4D71-AE46-15CC3677DBE9}" srcOrd="1" destOrd="0" presId="urn:microsoft.com/office/officeart/2005/8/layout/hierarchy6"/>
    <dgm:cxn modelId="{C7420660-EE0C-4736-B524-5DC4451588D0}" type="presParOf" srcId="{7C9C28EB-7F3C-4D71-AE46-15CC3677DBE9}" destId="{3B0FF028-2319-499E-8D5F-917AADBC6EC1}" srcOrd="0" destOrd="0" presId="urn:microsoft.com/office/officeart/2005/8/layout/hierarchy6"/>
    <dgm:cxn modelId="{77E2A296-DF02-449E-BB86-256544B36133}" type="presParOf" srcId="{7C9C28EB-7F3C-4D71-AE46-15CC3677DBE9}" destId="{476567A5-87FB-4989-A845-4CAC17D84B66}" srcOrd="1" destOrd="0" presId="urn:microsoft.com/office/officeart/2005/8/layout/hierarchy6"/>
    <dgm:cxn modelId="{A8128540-EC09-4745-AD15-1DA253F28EB3}" type="presParOf" srcId="{476567A5-87FB-4989-A845-4CAC17D84B66}" destId="{7178019A-18BF-4603-A423-C789A59E159F}" srcOrd="0" destOrd="0" presId="urn:microsoft.com/office/officeart/2005/8/layout/hierarchy6"/>
    <dgm:cxn modelId="{B6A8A933-751D-40B5-AA7F-6B93CBD970FD}" type="presParOf" srcId="{476567A5-87FB-4989-A845-4CAC17D84B66}" destId="{A61BD406-EB4C-401F-A259-36BAB5977B40}" srcOrd="1" destOrd="0" presId="urn:microsoft.com/office/officeart/2005/8/layout/hierarchy6"/>
    <dgm:cxn modelId="{37519CA2-50BC-4A8C-8AE4-47C883711545}" type="presParOf" srcId="{7C9C28EB-7F3C-4D71-AE46-15CC3677DBE9}" destId="{40F57141-B230-4A48-B21B-C9438E0CB2DD}" srcOrd="2" destOrd="0" presId="urn:microsoft.com/office/officeart/2005/8/layout/hierarchy6"/>
    <dgm:cxn modelId="{9F92B7FB-9C6B-4557-B82D-85E3BC0C2149}" type="presParOf" srcId="{7C9C28EB-7F3C-4D71-AE46-15CC3677DBE9}" destId="{8ABB239D-AAEF-49EE-86A6-BD7B8CD14C86}" srcOrd="3" destOrd="0" presId="urn:microsoft.com/office/officeart/2005/8/layout/hierarchy6"/>
    <dgm:cxn modelId="{FDBD2DF0-F3E8-4A8B-8AF8-DCE29994FBFA}" type="presParOf" srcId="{8ABB239D-AAEF-49EE-86A6-BD7B8CD14C86}" destId="{2609494F-91D7-4922-8C06-6878189EAFB2}" srcOrd="0" destOrd="0" presId="urn:microsoft.com/office/officeart/2005/8/layout/hierarchy6"/>
    <dgm:cxn modelId="{FAF6B523-4215-4FAB-8473-569092A7AE38}" type="presParOf" srcId="{8ABB239D-AAEF-49EE-86A6-BD7B8CD14C86}" destId="{B3D95D92-B423-460E-94AE-DA44C24AAC6B}" srcOrd="1" destOrd="0" presId="urn:microsoft.com/office/officeart/2005/8/layout/hierarchy6"/>
    <dgm:cxn modelId="{0F8728D0-FC3A-4BAD-80F4-A7EA8737D08A}" type="presParOf" srcId="{D4F2F602-ECBA-410B-89AE-1751FCA10B27}" destId="{247048AF-B058-40D1-93B7-C0120A47F459}" srcOrd="2" destOrd="0" presId="urn:microsoft.com/office/officeart/2005/8/layout/hierarchy6"/>
    <dgm:cxn modelId="{D1C09C9E-E697-4B4A-B862-734B19739943}" type="presParOf" srcId="{D4F2F602-ECBA-410B-89AE-1751FCA10B27}" destId="{F20E489E-3BA8-4D9E-9406-96B097F0C1F9}" srcOrd="3" destOrd="0" presId="urn:microsoft.com/office/officeart/2005/8/layout/hierarchy6"/>
    <dgm:cxn modelId="{70CDD2E6-1711-4F8F-B7EF-1BACD70CF68A}" type="presParOf" srcId="{F20E489E-3BA8-4D9E-9406-96B097F0C1F9}" destId="{3CD204D8-072C-46AE-AD3B-1A77F77048F7}" srcOrd="0" destOrd="0" presId="urn:microsoft.com/office/officeart/2005/8/layout/hierarchy6"/>
    <dgm:cxn modelId="{324E4B7F-A640-4D0E-8A47-883CB01C792E}" type="presParOf" srcId="{F20E489E-3BA8-4D9E-9406-96B097F0C1F9}" destId="{EA41342D-41D6-4345-9EAB-0980D695FF34}" srcOrd="1" destOrd="0" presId="urn:microsoft.com/office/officeart/2005/8/layout/hierarchy6"/>
    <dgm:cxn modelId="{50A2765B-0761-4720-8E38-116E5246DA71}" type="presParOf" srcId="{EA41342D-41D6-4345-9EAB-0980D695FF34}" destId="{DA61ED77-7F38-42FF-90ED-4A95A5B9E85C}" srcOrd="0" destOrd="0" presId="urn:microsoft.com/office/officeart/2005/8/layout/hierarchy6"/>
    <dgm:cxn modelId="{781BC09E-31DD-495F-AFEB-393C28F406FF}" type="presParOf" srcId="{EA41342D-41D6-4345-9EAB-0980D695FF34}" destId="{7721EB70-73F7-4E03-A9C6-2B9E1A74B073}" srcOrd="1" destOrd="0" presId="urn:microsoft.com/office/officeart/2005/8/layout/hierarchy6"/>
    <dgm:cxn modelId="{B8264B99-3D92-41D7-9F36-58F7B469BE65}" type="presParOf" srcId="{7721EB70-73F7-4E03-A9C6-2B9E1A74B073}" destId="{B9810A53-D108-4761-8F27-E3374F7655BC}" srcOrd="0" destOrd="0" presId="urn:microsoft.com/office/officeart/2005/8/layout/hierarchy6"/>
    <dgm:cxn modelId="{72C3ECF1-252B-4405-8FDE-1C3F05A98192}" type="presParOf" srcId="{7721EB70-73F7-4E03-A9C6-2B9E1A74B073}" destId="{2DFB93C5-8B98-4479-9BEA-A1B8A52EBF08}" srcOrd="1" destOrd="0" presId="urn:microsoft.com/office/officeart/2005/8/layout/hierarchy6"/>
    <dgm:cxn modelId="{FC0B7606-BA9A-4A48-BB7D-694120339464}" type="presParOf" srcId="{47F3EF44-CF84-4F52-9228-5A464AF273FD}" destId="{C0B05F84-E092-4D4E-BFB9-4AFF1B3D430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E151B-85E7-4EE3-898A-08395308B17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C0D7AEA-04AF-433A-B902-898E8629271E}">
      <dgm:prSet phldrT="[Tekst]" custT="1"/>
      <dgm:spPr>
        <a:solidFill>
          <a:schemeClr val="accent3">
            <a:lumMod val="40000"/>
            <a:lumOff val="60000"/>
          </a:schemeClr>
        </a:solidFill>
        <a:effectLst>
          <a:outerShdw blurRad="50800" dist="50800" dir="5400000" algn="ctr" rotWithShape="0">
            <a:schemeClr val="accent2">
              <a:lumMod val="40000"/>
              <a:lumOff val="60000"/>
            </a:schemeClr>
          </a:outerShdw>
        </a:effectLst>
      </dgm:spPr>
      <dgm:t>
        <a:bodyPr/>
        <a:lstStyle/>
        <a:p>
          <a:r>
            <a:rPr lang="pl-PL" sz="3200" b="1" dirty="0" smtClean="0">
              <a:solidFill>
                <a:schemeClr val="bg1"/>
              </a:solidFill>
            </a:rPr>
            <a:t>ENERGIA SŁONECZNA</a:t>
          </a:r>
          <a:endParaRPr lang="pl-PL" sz="3200" dirty="0"/>
        </a:p>
      </dgm:t>
    </dgm:pt>
    <dgm:pt modelId="{0E315667-E294-4891-AB54-42695A5FDFC9}" type="parTrans" cxnId="{9E306233-4765-462D-97D0-E42C0EFFE66B}">
      <dgm:prSet/>
      <dgm:spPr/>
      <dgm:t>
        <a:bodyPr/>
        <a:lstStyle/>
        <a:p>
          <a:endParaRPr lang="pl-PL"/>
        </a:p>
      </dgm:t>
    </dgm:pt>
    <dgm:pt modelId="{5E4F3110-570C-4E48-B412-913FBB0B0A8D}" type="sibTrans" cxnId="{9E306233-4765-462D-97D0-E42C0EFFE66B}">
      <dgm:prSet/>
      <dgm:spPr/>
      <dgm:t>
        <a:bodyPr/>
        <a:lstStyle/>
        <a:p>
          <a:endParaRPr lang="pl-PL"/>
        </a:p>
      </dgm:t>
    </dgm:pt>
    <dgm:pt modelId="{6FCE776A-5CB7-4D5B-81B1-14D4E2E309AE}">
      <dgm:prSet phldrT="[Tekst]" custT="1"/>
      <dgm:spPr/>
      <dgm:t>
        <a:bodyPr/>
        <a:lstStyle/>
        <a:p>
          <a:pPr algn="l"/>
          <a:r>
            <a:rPr lang="pl-PL" sz="3200" b="1" dirty="0" smtClean="0">
              <a:solidFill>
                <a:schemeClr val="bg1"/>
              </a:solidFill>
            </a:rPr>
            <a:t>ENERGIA  WIATRU</a:t>
          </a:r>
          <a:endParaRPr lang="pl-PL" sz="3200" dirty="0"/>
        </a:p>
      </dgm:t>
    </dgm:pt>
    <dgm:pt modelId="{C908AE24-72C6-477D-BA90-1EF169E9EACB}" type="parTrans" cxnId="{3F656AB1-C65B-43F5-B684-A661D9A07441}">
      <dgm:prSet/>
      <dgm:spPr/>
      <dgm:t>
        <a:bodyPr/>
        <a:lstStyle/>
        <a:p>
          <a:endParaRPr lang="pl-PL"/>
        </a:p>
      </dgm:t>
    </dgm:pt>
    <dgm:pt modelId="{3A71914A-B352-43A0-85AB-63B277513A49}" type="sibTrans" cxnId="{3F656AB1-C65B-43F5-B684-A661D9A07441}">
      <dgm:prSet/>
      <dgm:spPr/>
      <dgm:t>
        <a:bodyPr/>
        <a:lstStyle/>
        <a:p>
          <a:endParaRPr lang="pl-PL"/>
        </a:p>
      </dgm:t>
    </dgm:pt>
    <dgm:pt modelId="{19BD8969-7741-4D28-AE40-14A794EE231F}">
      <dgm:prSet custT="1"/>
      <dgm:spPr>
        <a:solidFill>
          <a:schemeClr val="tx2">
            <a:lumMod val="90000"/>
          </a:schemeClr>
        </a:solidFill>
      </dgm:spPr>
      <dgm:t>
        <a:bodyPr/>
        <a:lstStyle/>
        <a:p>
          <a:r>
            <a:rPr lang="pl-PL" sz="3200" b="1" dirty="0" smtClean="0">
              <a:solidFill>
                <a:schemeClr val="bg1"/>
              </a:solidFill>
            </a:rPr>
            <a:t>ENERGIA WODY</a:t>
          </a:r>
          <a:endParaRPr lang="pl-PL" sz="3200" dirty="0"/>
        </a:p>
      </dgm:t>
    </dgm:pt>
    <dgm:pt modelId="{EA9C3ED9-3C60-4A1E-BBCB-371E8E114C75}" type="parTrans" cxnId="{624B5A2C-E7FF-4AE0-B9F9-3C30101DC776}">
      <dgm:prSet/>
      <dgm:spPr/>
      <dgm:t>
        <a:bodyPr/>
        <a:lstStyle/>
        <a:p>
          <a:endParaRPr lang="pl-PL"/>
        </a:p>
      </dgm:t>
    </dgm:pt>
    <dgm:pt modelId="{F17D191B-9FB2-47B7-A4CF-9586DB581AF4}" type="sibTrans" cxnId="{624B5A2C-E7FF-4AE0-B9F9-3C30101DC776}">
      <dgm:prSet/>
      <dgm:spPr/>
      <dgm:t>
        <a:bodyPr/>
        <a:lstStyle/>
        <a:p>
          <a:endParaRPr lang="pl-PL"/>
        </a:p>
      </dgm:t>
    </dgm:pt>
    <dgm:pt modelId="{53659C17-88FD-4E80-92DB-ABFF741EF741}" type="pres">
      <dgm:prSet presAssocID="{45AE151B-85E7-4EE3-898A-08395308B17C}" presName="linearFlow" presStyleCnt="0">
        <dgm:presLayoutVars>
          <dgm:dir/>
          <dgm:resizeHandles val="exact"/>
        </dgm:presLayoutVars>
      </dgm:prSet>
      <dgm:spPr/>
    </dgm:pt>
    <dgm:pt modelId="{DEDE46D3-BA8B-4DF5-8FBD-4EA41347DB13}" type="pres">
      <dgm:prSet presAssocID="{EC0D7AEA-04AF-433A-B902-898E8629271E}" presName="composite" presStyleCnt="0"/>
      <dgm:spPr/>
    </dgm:pt>
    <dgm:pt modelId="{5814D21F-9EF0-4897-8BDB-2E282C22DA79}" type="pres">
      <dgm:prSet presAssocID="{EC0D7AEA-04AF-433A-B902-898E8629271E}" presName="imgShp" presStyleLbl="fgImgPlace1" presStyleIdx="0" presStyleCnt="3" custScaleX="226141" custLinFactX="-19229" custLinFactNeighborX="-100000" custLinFactNeighborY="-1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A02A53F2-4174-4BD5-B7EC-61A7619EC3E7}" type="pres">
      <dgm:prSet presAssocID="{EC0D7AEA-04AF-433A-B902-898E8629271E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7F3C2B7-5794-4C6A-9D57-62FCCABAEF96}" type="pres">
      <dgm:prSet presAssocID="{5E4F3110-570C-4E48-B412-913FBB0B0A8D}" presName="spacing" presStyleCnt="0"/>
      <dgm:spPr/>
    </dgm:pt>
    <dgm:pt modelId="{50356A78-3878-423A-8620-7719E2D6652E}" type="pres">
      <dgm:prSet presAssocID="{6FCE776A-5CB7-4D5B-81B1-14D4E2E309AE}" presName="composite" presStyleCnt="0"/>
      <dgm:spPr/>
    </dgm:pt>
    <dgm:pt modelId="{D566FCBC-8F2C-45C4-BE52-32731C52830C}" type="pres">
      <dgm:prSet presAssocID="{6FCE776A-5CB7-4D5B-81B1-14D4E2E309AE}" presName="imgShp" presStyleLbl="fgImgPlace1" presStyleIdx="1" presStyleCnt="3" custScaleX="214534" custScaleY="97241" custLinFactNeighborX="-83325" custLinFactNeighborY="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5A33AD0-0355-4BEF-A437-599D4091B7D5}" type="pres">
      <dgm:prSet presAssocID="{6FCE776A-5CB7-4D5B-81B1-14D4E2E309AE}" presName="txShp" presStyleLbl="node1" presStyleIdx="1" presStyleCnt="3" custLinFactNeighborX="96" custLinFactNeighborY="138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BFF2D89-1169-48B0-A8D8-8DB3E07FB526}" type="pres">
      <dgm:prSet presAssocID="{3A71914A-B352-43A0-85AB-63B277513A49}" presName="spacing" presStyleCnt="0"/>
      <dgm:spPr/>
    </dgm:pt>
    <dgm:pt modelId="{B1E3FDD5-95CA-4695-AD27-4AD066702F55}" type="pres">
      <dgm:prSet presAssocID="{19BD8969-7741-4D28-AE40-14A794EE231F}" presName="composite" presStyleCnt="0"/>
      <dgm:spPr/>
    </dgm:pt>
    <dgm:pt modelId="{24C909D0-8F3B-4520-8978-843CF9495234}" type="pres">
      <dgm:prSet presAssocID="{19BD8969-7741-4D28-AE40-14A794EE231F}" presName="imgShp" presStyleLbl="fgImgPlace1" presStyleIdx="2" presStyleCnt="3" custScaleX="214655" custScaleY="80688" custLinFactX="-13925" custLinFactNeighborX="-100000" custLinFactNeighborY="-200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9EB8BC5-6C20-4A2A-B6EA-B83D5AD1CE43}" type="pres">
      <dgm:prSet presAssocID="{19BD8969-7741-4D28-AE40-14A794EE231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F656AB1-C65B-43F5-B684-A661D9A07441}" srcId="{45AE151B-85E7-4EE3-898A-08395308B17C}" destId="{6FCE776A-5CB7-4D5B-81B1-14D4E2E309AE}" srcOrd="1" destOrd="0" parTransId="{C908AE24-72C6-477D-BA90-1EF169E9EACB}" sibTransId="{3A71914A-B352-43A0-85AB-63B277513A49}"/>
    <dgm:cxn modelId="{624B5A2C-E7FF-4AE0-B9F9-3C30101DC776}" srcId="{45AE151B-85E7-4EE3-898A-08395308B17C}" destId="{19BD8969-7741-4D28-AE40-14A794EE231F}" srcOrd="2" destOrd="0" parTransId="{EA9C3ED9-3C60-4A1E-BBCB-371E8E114C75}" sibTransId="{F17D191B-9FB2-47B7-A4CF-9586DB581AF4}"/>
    <dgm:cxn modelId="{9E306233-4765-462D-97D0-E42C0EFFE66B}" srcId="{45AE151B-85E7-4EE3-898A-08395308B17C}" destId="{EC0D7AEA-04AF-433A-B902-898E8629271E}" srcOrd="0" destOrd="0" parTransId="{0E315667-E294-4891-AB54-42695A5FDFC9}" sibTransId="{5E4F3110-570C-4E48-B412-913FBB0B0A8D}"/>
    <dgm:cxn modelId="{2E966C7F-D59F-43F8-B811-BA3B1D6A2C9A}" type="presOf" srcId="{EC0D7AEA-04AF-433A-B902-898E8629271E}" destId="{A02A53F2-4174-4BD5-B7EC-61A7619EC3E7}" srcOrd="0" destOrd="0" presId="urn:microsoft.com/office/officeart/2005/8/layout/vList3"/>
    <dgm:cxn modelId="{4ED20BAC-C53F-4F72-9E22-617AC6952CE4}" type="presOf" srcId="{19BD8969-7741-4D28-AE40-14A794EE231F}" destId="{E9EB8BC5-6C20-4A2A-B6EA-B83D5AD1CE43}" srcOrd="0" destOrd="0" presId="urn:microsoft.com/office/officeart/2005/8/layout/vList3"/>
    <dgm:cxn modelId="{91BE219F-4D50-43FA-B0B3-9AEB16C8F4CB}" type="presOf" srcId="{6FCE776A-5CB7-4D5B-81B1-14D4E2E309AE}" destId="{C5A33AD0-0355-4BEF-A437-599D4091B7D5}" srcOrd="0" destOrd="0" presId="urn:microsoft.com/office/officeart/2005/8/layout/vList3"/>
    <dgm:cxn modelId="{38043441-71B7-4D2E-B9A9-3246A784BC1D}" type="presOf" srcId="{45AE151B-85E7-4EE3-898A-08395308B17C}" destId="{53659C17-88FD-4E80-92DB-ABFF741EF741}" srcOrd="0" destOrd="0" presId="urn:microsoft.com/office/officeart/2005/8/layout/vList3"/>
    <dgm:cxn modelId="{092A2062-3DA6-48FB-B3DD-6F350CE8B919}" type="presParOf" srcId="{53659C17-88FD-4E80-92DB-ABFF741EF741}" destId="{DEDE46D3-BA8B-4DF5-8FBD-4EA41347DB13}" srcOrd="0" destOrd="0" presId="urn:microsoft.com/office/officeart/2005/8/layout/vList3"/>
    <dgm:cxn modelId="{F3EEFEB0-E001-4F43-A935-E46A8DB29C52}" type="presParOf" srcId="{DEDE46D3-BA8B-4DF5-8FBD-4EA41347DB13}" destId="{5814D21F-9EF0-4897-8BDB-2E282C22DA79}" srcOrd="0" destOrd="0" presId="urn:microsoft.com/office/officeart/2005/8/layout/vList3"/>
    <dgm:cxn modelId="{D42D3DFA-74D0-4EAE-BB69-A4455142FA75}" type="presParOf" srcId="{DEDE46D3-BA8B-4DF5-8FBD-4EA41347DB13}" destId="{A02A53F2-4174-4BD5-B7EC-61A7619EC3E7}" srcOrd="1" destOrd="0" presId="urn:microsoft.com/office/officeart/2005/8/layout/vList3"/>
    <dgm:cxn modelId="{0483FE60-69C8-4D5D-B8C5-1E7E0846850C}" type="presParOf" srcId="{53659C17-88FD-4E80-92DB-ABFF741EF741}" destId="{57F3C2B7-5794-4C6A-9D57-62FCCABAEF96}" srcOrd="1" destOrd="0" presId="urn:microsoft.com/office/officeart/2005/8/layout/vList3"/>
    <dgm:cxn modelId="{97A49B42-E539-43C4-9A34-AB7CFD0DA8C3}" type="presParOf" srcId="{53659C17-88FD-4E80-92DB-ABFF741EF741}" destId="{50356A78-3878-423A-8620-7719E2D6652E}" srcOrd="2" destOrd="0" presId="urn:microsoft.com/office/officeart/2005/8/layout/vList3"/>
    <dgm:cxn modelId="{268E7F24-7C30-48DD-8EFE-EA2FD7E82082}" type="presParOf" srcId="{50356A78-3878-423A-8620-7719E2D6652E}" destId="{D566FCBC-8F2C-45C4-BE52-32731C52830C}" srcOrd="0" destOrd="0" presId="urn:microsoft.com/office/officeart/2005/8/layout/vList3"/>
    <dgm:cxn modelId="{D212E8CD-8DF2-4D1B-A430-DEF94F3A45D9}" type="presParOf" srcId="{50356A78-3878-423A-8620-7719E2D6652E}" destId="{C5A33AD0-0355-4BEF-A437-599D4091B7D5}" srcOrd="1" destOrd="0" presId="urn:microsoft.com/office/officeart/2005/8/layout/vList3"/>
    <dgm:cxn modelId="{31C6AB5F-4EBB-4465-920C-E6309E04132F}" type="presParOf" srcId="{53659C17-88FD-4E80-92DB-ABFF741EF741}" destId="{4BFF2D89-1169-48B0-A8D8-8DB3E07FB526}" srcOrd="3" destOrd="0" presId="urn:microsoft.com/office/officeart/2005/8/layout/vList3"/>
    <dgm:cxn modelId="{1305E5B7-77E0-4690-BEAE-43E2F354706C}" type="presParOf" srcId="{53659C17-88FD-4E80-92DB-ABFF741EF741}" destId="{B1E3FDD5-95CA-4695-AD27-4AD066702F55}" srcOrd="4" destOrd="0" presId="urn:microsoft.com/office/officeart/2005/8/layout/vList3"/>
    <dgm:cxn modelId="{CCEDC6B3-29ED-4D3D-B980-F0D507E8E703}" type="presParOf" srcId="{B1E3FDD5-95CA-4695-AD27-4AD066702F55}" destId="{24C909D0-8F3B-4520-8978-843CF9495234}" srcOrd="0" destOrd="0" presId="urn:microsoft.com/office/officeart/2005/8/layout/vList3"/>
    <dgm:cxn modelId="{23F98A0D-0C6F-4E85-9CFA-037D050455B1}" type="presParOf" srcId="{B1E3FDD5-95CA-4695-AD27-4AD066702F55}" destId="{E9EB8BC5-6C20-4A2A-B6EA-B83D5AD1CE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516115-3974-4BA8-A541-46AC59C6454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37414F4-414C-4D67-928D-BCB1B58EC473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pl-PL" sz="3200" b="1" dirty="0" smtClean="0">
              <a:solidFill>
                <a:schemeClr val="bg1"/>
              </a:solidFill>
            </a:rPr>
            <a:t>BIOMASA</a:t>
          </a:r>
          <a:endParaRPr lang="pl-PL" sz="3200" b="1" dirty="0">
            <a:solidFill>
              <a:schemeClr val="bg1"/>
            </a:solidFill>
          </a:endParaRPr>
        </a:p>
      </dgm:t>
    </dgm:pt>
    <dgm:pt modelId="{AA2B8548-D2E5-4A88-A8BF-A61ECCA880BE}" type="parTrans" cxnId="{E6178472-7876-49B9-B818-647B0D312B53}">
      <dgm:prSet/>
      <dgm:spPr/>
      <dgm:t>
        <a:bodyPr/>
        <a:lstStyle/>
        <a:p>
          <a:endParaRPr lang="pl-PL"/>
        </a:p>
      </dgm:t>
    </dgm:pt>
    <dgm:pt modelId="{61985F7A-7E0E-4B4C-AC88-B3624329AE4C}" type="sibTrans" cxnId="{E6178472-7876-49B9-B818-647B0D312B53}">
      <dgm:prSet/>
      <dgm:spPr/>
      <dgm:t>
        <a:bodyPr/>
        <a:lstStyle/>
        <a:p>
          <a:endParaRPr lang="pl-PL"/>
        </a:p>
      </dgm:t>
    </dgm:pt>
    <dgm:pt modelId="{E80967C6-9DC6-4D60-998A-BBF849AC782C}">
      <dgm:prSet phldrT="[Teks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l-PL" sz="3200" b="1" dirty="0" smtClean="0">
              <a:solidFill>
                <a:schemeClr val="bg1"/>
              </a:solidFill>
            </a:rPr>
            <a:t>ENERGIA GEOTERMALNA</a:t>
          </a:r>
          <a:endParaRPr lang="pl-PL" sz="3200" b="1" dirty="0">
            <a:solidFill>
              <a:schemeClr val="bg1"/>
            </a:solidFill>
          </a:endParaRPr>
        </a:p>
      </dgm:t>
    </dgm:pt>
    <dgm:pt modelId="{E0001408-A961-40BD-8705-6380E6B1A35B}" type="parTrans" cxnId="{DE0AD940-09B1-4552-BE96-84CF008913AE}">
      <dgm:prSet/>
      <dgm:spPr/>
      <dgm:t>
        <a:bodyPr/>
        <a:lstStyle/>
        <a:p>
          <a:endParaRPr lang="pl-PL"/>
        </a:p>
      </dgm:t>
    </dgm:pt>
    <dgm:pt modelId="{BE24ED2B-A56D-4C82-931A-19FE4FFFAD14}" type="sibTrans" cxnId="{DE0AD940-09B1-4552-BE96-84CF008913AE}">
      <dgm:prSet/>
      <dgm:spPr/>
      <dgm:t>
        <a:bodyPr/>
        <a:lstStyle/>
        <a:p>
          <a:endParaRPr lang="pl-PL"/>
        </a:p>
      </dgm:t>
    </dgm:pt>
    <dgm:pt modelId="{BE4F846C-CB21-48B0-AD48-95EBC0DB98FE}" type="pres">
      <dgm:prSet presAssocID="{5A516115-3974-4BA8-A541-46AC59C6454B}" presName="linearFlow" presStyleCnt="0">
        <dgm:presLayoutVars>
          <dgm:dir/>
          <dgm:resizeHandles val="exact"/>
        </dgm:presLayoutVars>
      </dgm:prSet>
      <dgm:spPr/>
    </dgm:pt>
    <dgm:pt modelId="{A62CC441-6A5C-4589-B699-BEACAE11E348}" type="pres">
      <dgm:prSet presAssocID="{637414F4-414C-4D67-928D-BCB1B58EC473}" presName="composite" presStyleCnt="0"/>
      <dgm:spPr/>
    </dgm:pt>
    <dgm:pt modelId="{6F3EAE48-7F04-4564-8019-003AF4F0A711}" type="pres">
      <dgm:prSet presAssocID="{637414F4-414C-4D67-928D-BCB1B58EC473}" presName="imgShp" presStyleLbl="fgImgPlace1" presStyleIdx="0" presStyleCnt="2" custScaleX="218362" custLinFactX="-3973" custLinFactNeighborX="-100000" custLinFactNeighborY="256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EF4EA55B-96DC-48D1-A2AE-6037D5961D27}" type="pres">
      <dgm:prSet presAssocID="{637414F4-414C-4D67-928D-BCB1B58EC473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6A6FCEB-ADE9-47F2-A85F-2BF6B399A4BF}" type="pres">
      <dgm:prSet presAssocID="{61985F7A-7E0E-4B4C-AC88-B3624329AE4C}" presName="spacing" presStyleCnt="0"/>
      <dgm:spPr/>
    </dgm:pt>
    <dgm:pt modelId="{9AE9EDB0-7220-4E7F-99D4-9FC1AE2D3F76}" type="pres">
      <dgm:prSet presAssocID="{E80967C6-9DC6-4D60-998A-BBF849AC782C}" presName="composite" presStyleCnt="0"/>
      <dgm:spPr/>
    </dgm:pt>
    <dgm:pt modelId="{28C583BC-2A42-430E-ACB5-A43326DFC19F}" type="pres">
      <dgm:prSet presAssocID="{E80967C6-9DC6-4D60-998A-BBF849AC782C}" presName="imgShp" presStyleLbl="fgImgPlace1" presStyleIdx="1" presStyleCnt="2" custScaleX="201453" custLinFactNeighborX="-99745" custLinFactNeighborY="-888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C66E2BE-2195-4C0F-8B34-D934CDEC926F}" type="pres">
      <dgm:prSet presAssocID="{E80967C6-9DC6-4D60-998A-BBF849AC782C}" presName="txShp" presStyleLbl="node1" presStyleIdx="1" presStyleCnt="2" custLinFactNeighborX="-1010" custLinFactNeighborY="26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35915A3-99F7-492A-BC34-9C7FC9DA249C}" type="presOf" srcId="{E80967C6-9DC6-4D60-998A-BBF849AC782C}" destId="{7C66E2BE-2195-4C0F-8B34-D934CDEC926F}" srcOrd="0" destOrd="0" presId="urn:microsoft.com/office/officeart/2005/8/layout/vList3"/>
    <dgm:cxn modelId="{5847DF59-361D-42AC-9B28-8A5F5DC24B4A}" type="presOf" srcId="{637414F4-414C-4D67-928D-BCB1B58EC473}" destId="{EF4EA55B-96DC-48D1-A2AE-6037D5961D27}" srcOrd="0" destOrd="0" presId="urn:microsoft.com/office/officeart/2005/8/layout/vList3"/>
    <dgm:cxn modelId="{DE0AD940-09B1-4552-BE96-84CF008913AE}" srcId="{5A516115-3974-4BA8-A541-46AC59C6454B}" destId="{E80967C6-9DC6-4D60-998A-BBF849AC782C}" srcOrd="1" destOrd="0" parTransId="{E0001408-A961-40BD-8705-6380E6B1A35B}" sibTransId="{BE24ED2B-A56D-4C82-931A-19FE4FFFAD14}"/>
    <dgm:cxn modelId="{E6178472-7876-49B9-B818-647B0D312B53}" srcId="{5A516115-3974-4BA8-A541-46AC59C6454B}" destId="{637414F4-414C-4D67-928D-BCB1B58EC473}" srcOrd="0" destOrd="0" parTransId="{AA2B8548-D2E5-4A88-A8BF-A61ECCA880BE}" sibTransId="{61985F7A-7E0E-4B4C-AC88-B3624329AE4C}"/>
    <dgm:cxn modelId="{F0E453CD-338C-4AF5-95DA-5DBE1D0787ED}" type="presOf" srcId="{5A516115-3974-4BA8-A541-46AC59C6454B}" destId="{BE4F846C-CB21-48B0-AD48-95EBC0DB98FE}" srcOrd="0" destOrd="0" presId="urn:microsoft.com/office/officeart/2005/8/layout/vList3"/>
    <dgm:cxn modelId="{CFFDE784-F6D2-4894-8B32-D49324846173}" type="presParOf" srcId="{BE4F846C-CB21-48B0-AD48-95EBC0DB98FE}" destId="{A62CC441-6A5C-4589-B699-BEACAE11E348}" srcOrd="0" destOrd="0" presId="urn:microsoft.com/office/officeart/2005/8/layout/vList3"/>
    <dgm:cxn modelId="{A3332E5C-D5FB-4C56-BAA5-EE94B0B8CF67}" type="presParOf" srcId="{A62CC441-6A5C-4589-B699-BEACAE11E348}" destId="{6F3EAE48-7F04-4564-8019-003AF4F0A711}" srcOrd="0" destOrd="0" presId="urn:microsoft.com/office/officeart/2005/8/layout/vList3"/>
    <dgm:cxn modelId="{6C06F7D8-1764-4779-B1EE-7804C67DA121}" type="presParOf" srcId="{A62CC441-6A5C-4589-B699-BEACAE11E348}" destId="{EF4EA55B-96DC-48D1-A2AE-6037D5961D27}" srcOrd="1" destOrd="0" presId="urn:microsoft.com/office/officeart/2005/8/layout/vList3"/>
    <dgm:cxn modelId="{8128C510-BFB1-467B-A507-03DC0D65D1D1}" type="presParOf" srcId="{BE4F846C-CB21-48B0-AD48-95EBC0DB98FE}" destId="{66A6FCEB-ADE9-47F2-A85F-2BF6B399A4BF}" srcOrd="1" destOrd="0" presId="urn:microsoft.com/office/officeart/2005/8/layout/vList3"/>
    <dgm:cxn modelId="{2F1B9776-5FA8-44D0-AB7C-948553E2C24E}" type="presParOf" srcId="{BE4F846C-CB21-48B0-AD48-95EBC0DB98FE}" destId="{9AE9EDB0-7220-4E7F-99D4-9FC1AE2D3F76}" srcOrd="2" destOrd="0" presId="urn:microsoft.com/office/officeart/2005/8/layout/vList3"/>
    <dgm:cxn modelId="{37D86942-C5F1-4F0B-84F3-80E747DBE60D}" type="presParOf" srcId="{9AE9EDB0-7220-4E7F-99D4-9FC1AE2D3F76}" destId="{28C583BC-2A42-430E-ACB5-A43326DFC19F}" srcOrd="0" destOrd="0" presId="urn:microsoft.com/office/officeart/2005/8/layout/vList3"/>
    <dgm:cxn modelId="{A7B13D29-978F-42DE-A93F-12F83D9DC107}" type="presParOf" srcId="{9AE9EDB0-7220-4E7F-99D4-9FC1AE2D3F76}" destId="{7C66E2BE-2195-4C0F-8B34-D934CDEC92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0C910-7C36-4EFF-99FD-0003331B127F}">
      <dsp:nvSpPr>
        <dsp:cNvPr id="0" name=""/>
        <dsp:cNvSpPr/>
      </dsp:nvSpPr>
      <dsp:spPr>
        <a:xfrm>
          <a:off x="3586002" y="249467"/>
          <a:ext cx="1848222" cy="1232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bg1"/>
              </a:solidFill>
            </a:rPr>
            <a:t>ŹRÓDŁA ENERGII</a:t>
          </a:r>
          <a:endParaRPr lang="pl-PL" sz="2800" b="1" kern="1200" dirty="0">
            <a:solidFill>
              <a:schemeClr val="bg1"/>
            </a:solidFill>
          </a:endParaRPr>
        </a:p>
      </dsp:txBody>
      <dsp:txXfrm>
        <a:off x="3622090" y="285555"/>
        <a:ext cx="1776046" cy="1159972"/>
      </dsp:txXfrm>
    </dsp:sp>
    <dsp:sp modelId="{799D44AA-F6A2-407D-BA13-6E24B585FEDA}">
      <dsp:nvSpPr>
        <dsp:cNvPr id="0" name=""/>
        <dsp:cNvSpPr/>
      </dsp:nvSpPr>
      <dsp:spPr>
        <a:xfrm>
          <a:off x="2312706" y="1481615"/>
          <a:ext cx="2197406" cy="502248"/>
        </a:xfrm>
        <a:custGeom>
          <a:avLst/>
          <a:gdLst/>
          <a:ahLst/>
          <a:cxnLst/>
          <a:rect l="0" t="0" r="0" b="0"/>
          <a:pathLst>
            <a:path>
              <a:moveTo>
                <a:pt x="2197406" y="0"/>
              </a:moveTo>
              <a:lnTo>
                <a:pt x="2197406" y="251124"/>
              </a:lnTo>
              <a:lnTo>
                <a:pt x="0" y="251124"/>
              </a:lnTo>
              <a:lnTo>
                <a:pt x="0" y="50224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1F56C-7219-401B-8317-67ED33944E45}">
      <dsp:nvSpPr>
        <dsp:cNvPr id="0" name=""/>
        <dsp:cNvSpPr/>
      </dsp:nvSpPr>
      <dsp:spPr>
        <a:xfrm>
          <a:off x="1203376" y="1983863"/>
          <a:ext cx="2218661" cy="12321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bg1"/>
              </a:solidFill>
            </a:rPr>
            <a:t>nieodnawialne</a:t>
          </a:r>
          <a:endParaRPr lang="pl-PL" sz="2400" b="1" kern="1200" dirty="0">
            <a:solidFill>
              <a:schemeClr val="bg1"/>
            </a:solidFill>
          </a:endParaRPr>
        </a:p>
      </dsp:txBody>
      <dsp:txXfrm>
        <a:off x="1239464" y="2019951"/>
        <a:ext cx="2146485" cy="1159972"/>
      </dsp:txXfrm>
    </dsp:sp>
    <dsp:sp modelId="{3B0FF028-2319-499E-8D5F-917AADBC6EC1}">
      <dsp:nvSpPr>
        <dsp:cNvPr id="0" name=""/>
        <dsp:cNvSpPr/>
      </dsp:nvSpPr>
      <dsp:spPr>
        <a:xfrm>
          <a:off x="1094857" y="3216011"/>
          <a:ext cx="1217848" cy="496555"/>
        </a:xfrm>
        <a:custGeom>
          <a:avLst/>
          <a:gdLst/>
          <a:ahLst/>
          <a:cxnLst/>
          <a:rect l="0" t="0" r="0" b="0"/>
          <a:pathLst>
            <a:path>
              <a:moveTo>
                <a:pt x="1217848" y="0"/>
              </a:moveTo>
              <a:lnTo>
                <a:pt x="1217848" y="248277"/>
              </a:lnTo>
              <a:lnTo>
                <a:pt x="0" y="248277"/>
              </a:lnTo>
              <a:lnTo>
                <a:pt x="0" y="49655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8019A-18BF-4603-A423-C789A59E159F}">
      <dsp:nvSpPr>
        <dsp:cNvPr id="0" name=""/>
        <dsp:cNvSpPr/>
      </dsp:nvSpPr>
      <dsp:spPr>
        <a:xfrm>
          <a:off x="44559" y="3712567"/>
          <a:ext cx="2100596" cy="17466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>
              <a:solidFill>
                <a:schemeClr val="bg1"/>
              </a:solidFill>
            </a:rPr>
            <a:t>drewno, torf,  ropa naftowa, gaz ziemny, uran, tor </a:t>
          </a:r>
          <a:endParaRPr lang="pl-PL" sz="2400" kern="1200" dirty="0">
            <a:solidFill>
              <a:schemeClr val="bg1"/>
            </a:solidFill>
          </a:endParaRPr>
        </a:p>
      </dsp:txBody>
      <dsp:txXfrm>
        <a:off x="95718" y="3763726"/>
        <a:ext cx="1998278" cy="1644375"/>
      </dsp:txXfrm>
    </dsp:sp>
    <dsp:sp modelId="{40F57141-B230-4A48-B21B-C9438E0CB2DD}">
      <dsp:nvSpPr>
        <dsp:cNvPr id="0" name=""/>
        <dsp:cNvSpPr/>
      </dsp:nvSpPr>
      <dsp:spPr>
        <a:xfrm>
          <a:off x="2312706" y="3216011"/>
          <a:ext cx="1299235" cy="496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77"/>
              </a:lnTo>
              <a:lnTo>
                <a:pt x="1299235" y="248277"/>
              </a:lnTo>
              <a:lnTo>
                <a:pt x="1299235" y="49655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9494F-91D7-4922-8C06-6878189EAFB2}">
      <dsp:nvSpPr>
        <dsp:cNvPr id="0" name=""/>
        <dsp:cNvSpPr/>
      </dsp:nvSpPr>
      <dsp:spPr>
        <a:xfrm>
          <a:off x="2519550" y="3712567"/>
          <a:ext cx="2184783" cy="17529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>
              <a:solidFill>
                <a:schemeClr val="bg1"/>
              </a:solidFill>
            </a:rPr>
            <a:t>węgiel kamienny brunatny, </a:t>
          </a:r>
          <a:endParaRPr lang="pl-PL" sz="2400" kern="1200" dirty="0">
            <a:solidFill>
              <a:schemeClr val="bg1"/>
            </a:solidFill>
          </a:endParaRPr>
        </a:p>
      </dsp:txBody>
      <dsp:txXfrm>
        <a:off x="2570893" y="3763910"/>
        <a:ext cx="2082097" cy="1650278"/>
      </dsp:txXfrm>
    </dsp:sp>
    <dsp:sp modelId="{247048AF-B058-40D1-93B7-C0120A47F459}">
      <dsp:nvSpPr>
        <dsp:cNvPr id="0" name=""/>
        <dsp:cNvSpPr/>
      </dsp:nvSpPr>
      <dsp:spPr>
        <a:xfrm>
          <a:off x="4510113" y="1481615"/>
          <a:ext cx="2073243" cy="492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429"/>
              </a:lnTo>
              <a:lnTo>
                <a:pt x="2073243" y="246429"/>
              </a:lnTo>
              <a:lnTo>
                <a:pt x="2073243" y="4928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204D8-072C-46AE-AD3B-1A77F77048F7}">
      <dsp:nvSpPr>
        <dsp:cNvPr id="0" name=""/>
        <dsp:cNvSpPr/>
      </dsp:nvSpPr>
      <dsp:spPr>
        <a:xfrm>
          <a:off x="5457798" y="1974474"/>
          <a:ext cx="2251115" cy="12658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bg1"/>
              </a:solidFill>
            </a:rPr>
            <a:t>odnawialne</a:t>
          </a:r>
          <a:endParaRPr lang="pl-PL" sz="2400" b="1" kern="1200" dirty="0">
            <a:solidFill>
              <a:schemeClr val="bg1"/>
            </a:solidFill>
          </a:endParaRPr>
        </a:p>
      </dsp:txBody>
      <dsp:txXfrm>
        <a:off x="5494874" y="2011550"/>
        <a:ext cx="2176963" cy="1191732"/>
      </dsp:txXfrm>
    </dsp:sp>
    <dsp:sp modelId="{DA61ED77-7F38-42FF-90ED-4A95A5B9E85C}">
      <dsp:nvSpPr>
        <dsp:cNvPr id="0" name=""/>
        <dsp:cNvSpPr/>
      </dsp:nvSpPr>
      <dsp:spPr>
        <a:xfrm>
          <a:off x="6528395" y="3240358"/>
          <a:ext cx="91440" cy="504059"/>
        </a:xfrm>
        <a:custGeom>
          <a:avLst/>
          <a:gdLst/>
          <a:ahLst/>
          <a:cxnLst/>
          <a:rect l="0" t="0" r="0" b="0"/>
          <a:pathLst>
            <a:path>
              <a:moveTo>
                <a:pt x="54961" y="0"/>
              </a:moveTo>
              <a:lnTo>
                <a:pt x="54961" y="252029"/>
              </a:lnTo>
              <a:lnTo>
                <a:pt x="45720" y="252029"/>
              </a:lnTo>
              <a:lnTo>
                <a:pt x="45720" y="50405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10A53-D108-4761-8F27-E3374F7655BC}">
      <dsp:nvSpPr>
        <dsp:cNvPr id="0" name=""/>
        <dsp:cNvSpPr/>
      </dsp:nvSpPr>
      <dsp:spPr>
        <a:xfrm>
          <a:off x="5385791" y="3744418"/>
          <a:ext cx="2376647" cy="17529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bg1"/>
              </a:solidFill>
            </a:rPr>
            <a:t>promieniowanie Słońca, wiatr, biomasa, woda, fale     i pływy morskie, energia geotermiczna</a:t>
          </a:r>
          <a:r>
            <a:rPr lang="pl-PL" sz="1800" kern="1200" dirty="0" smtClean="0"/>
            <a:t>.</a:t>
          </a:r>
          <a:endParaRPr lang="pl-PL" sz="1800" kern="1200" dirty="0"/>
        </a:p>
      </dsp:txBody>
      <dsp:txXfrm>
        <a:off x="5437134" y="3795761"/>
        <a:ext cx="2273961" cy="16502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A53F2-4174-4BD5-B7EC-61A7619EC3E7}">
      <dsp:nvSpPr>
        <dsp:cNvPr id="0" name=""/>
        <dsp:cNvSpPr/>
      </dsp:nvSpPr>
      <dsp:spPr>
        <a:xfrm rot="10800000">
          <a:off x="1783756" y="1564"/>
          <a:ext cx="5113881" cy="876751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chemeClr val="accent2">
              <a:lumMod val="40000"/>
              <a:lumOff val="60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62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>
              <a:solidFill>
                <a:schemeClr val="bg1"/>
              </a:solidFill>
            </a:rPr>
            <a:t>ENERGIA SŁONECZNA</a:t>
          </a:r>
          <a:endParaRPr lang="pl-PL" sz="3200" kern="1200" dirty="0"/>
        </a:p>
      </dsp:txBody>
      <dsp:txXfrm rot="10800000">
        <a:off x="2002944" y="1564"/>
        <a:ext cx="4894693" cy="876751"/>
      </dsp:txXfrm>
    </dsp:sp>
    <dsp:sp modelId="{5814D21F-9EF0-4897-8BDB-2E282C22DA79}">
      <dsp:nvSpPr>
        <dsp:cNvPr id="0" name=""/>
        <dsp:cNvSpPr/>
      </dsp:nvSpPr>
      <dsp:spPr>
        <a:xfrm>
          <a:off x="0" y="3"/>
          <a:ext cx="1982695" cy="87675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33AD0-0355-4BEF-A437-599D4091B7D5}">
      <dsp:nvSpPr>
        <dsp:cNvPr id="0" name=""/>
        <dsp:cNvSpPr/>
      </dsp:nvSpPr>
      <dsp:spPr>
        <a:xfrm rot="10800000">
          <a:off x="1763225" y="1152132"/>
          <a:ext cx="5113881" cy="8767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623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>
              <a:solidFill>
                <a:schemeClr val="bg1"/>
              </a:solidFill>
            </a:rPr>
            <a:t>ENERGIA  WIATRU</a:t>
          </a:r>
          <a:endParaRPr lang="pl-PL" sz="3200" kern="1200" dirty="0"/>
        </a:p>
      </dsp:txBody>
      <dsp:txXfrm rot="10800000">
        <a:off x="1982413" y="1152132"/>
        <a:ext cx="4894693" cy="876751"/>
      </dsp:txXfrm>
    </dsp:sp>
    <dsp:sp modelId="{D566FCBC-8F2C-45C4-BE52-32731C52830C}">
      <dsp:nvSpPr>
        <dsp:cNvPr id="0" name=""/>
        <dsp:cNvSpPr/>
      </dsp:nvSpPr>
      <dsp:spPr>
        <a:xfrm>
          <a:off x="87296" y="1152127"/>
          <a:ext cx="1880930" cy="8525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B8BC5-6C20-4A2A-B6EA-B83D5AD1CE43}">
      <dsp:nvSpPr>
        <dsp:cNvPr id="0" name=""/>
        <dsp:cNvSpPr/>
      </dsp:nvSpPr>
      <dsp:spPr>
        <a:xfrm rot="10800000">
          <a:off x="1758580" y="2278501"/>
          <a:ext cx="5113881" cy="876751"/>
        </a:xfrm>
        <a:prstGeom prst="homePlate">
          <a:avLst/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62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>
              <a:solidFill>
                <a:schemeClr val="bg1"/>
              </a:solidFill>
            </a:rPr>
            <a:t>ENERGIA WODY</a:t>
          </a:r>
          <a:endParaRPr lang="pl-PL" sz="3200" kern="1200" dirty="0"/>
        </a:p>
      </dsp:txBody>
      <dsp:txXfrm rot="10800000">
        <a:off x="1977768" y="2278501"/>
        <a:ext cx="4894693" cy="876751"/>
      </dsp:txXfrm>
    </dsp:sp>
    <dsp:sp modelId="{24C909D0-8F3B-4520-8978-843CF9495234}">
      <dsp:nvSpPr>
        <dsp:cNvPr id="0" name=""/>
        <dsp:cNvSpPr/>
      </dsp:nvSpPr>
      <dsp:spPr>
        <a:xfrm>
          <a:off x="0" y="2345590"/>
          <a:ext cx="1881991" cy="70743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EA55B-96DC-48D1-A2AE-6037D5961D27}">
      <dsp:nvSpPr>
        <dsp:cNvPr id="0" name=""/>
        <dsp:cNvSpPr/>
      </dsp:nvSpPr>
      <dsp:spPr>
        <a:xfrm rot="10800000">
          <a:off x="1743458" y="233"/>
          <a:ext cx="5075843" cy="851717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584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>
              <a:solidFill>
                <a:schemeClr val="bg1"/>
              </a:solidFill>
            </a:rPr>
            <a:t>BIOMASA</a:t>
          </a:r>
          <a:endParaRPr lang="pl-PL" sz="3200" b="1" kern="1200" dirty="0">
            <a:solidFill>
              <a:schemeClr val="bg1"/>
            </a:solidFill>
          </a:endParaRPr>
        </a:p>
      </dsp:txBody>
      <dsp:txXfrm rot="10800000">
        <a:off x="1956387" y="233"/>
        <a:ext cx="4862914" cy="851717"/>
      </dsp:txXfrm>
    </dsp:sp>
    <dsp:sp modelId="{6F3EAE48-7F04-4564-8019-003AF4F0A711}">
      <dsp:nvSpPr>
        <dsp:cNvPr id="0" name=""/>
        <dsp:cNvSpPr/>
      </dsp:nvSpPr>
      <dsp:spPr>
        <a:xfrm>
          <a:off x="0" y="22080"/>
          <a:ext cx="1859827" cy="8517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6E2BE-2195-4C0F-8B34-D934CDEC926F}">
      <dsp:nvSpPr>
        <dsp:cNvPr id="0" name=""/>
        <dsp:cNvSpPr/>
      </dsp:nvSpPr>
      <dsp:spPr>
        <a:xfrm rot="10800000">
          <a:off x="1656188" y="1065114"/>
          <a:ext cx="5075843" cy="851717"/>
        </a:xfrm>
        <a:prstGeom prst="homePlate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584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>
              <a:solidFill>
                <a:schemeClr val="bg1"/>
              </a:solidFill>
            </a:rPr>
            <a:t>ENERGIA GEOTERMALNA</a:t>
          </a:r>
          <a:endParaRPr lang="pl-PL" sz="3200" b="1" kern="1200" dirty="0">
            <a:solidFill>
              <a:schemeClr val="bg1"/>
            </a:solidFill>
          </a:endParaRPr>
        </a:p>
      </dsp:txBody>
      <dsp:txXfrm rot="10800000">
        <a:off x="1869117" y="1065114"/>
        <a:ext cx="4862914" cy="851717"/>
      </dsp:txXfrm>
    </dsp:sp>
    <dsp:sp modelId="{28C583BC-2A42-430E-ACB5-A43326DFC19F}">
      <dsp:nvSpPr>
        <dsp:cNvPr id="0" name=""/>
        <dsp:cNvSpPr/>
      </dsp:nvSpPr>
      <dsp:spPr>
        <a:xfrm>
          <a:off x="4" y="989180"/>
          <a:ext cx="1715810" cy="85171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56406-F826-48CA-ABE4-AB1FB2C3349C}" type="datetimeFigureOut">
              <a:rPr lang="pl-PL" smtClean="0"/>
              <a:t>2016-12-30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30A1-9E7D-44E8-B98F-4B9110B0E1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550749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84343-A47A-4FC3-B0ED-3FE0489C43D5}" type="datetimeFigureOut">
              <a:rPr lang="pl-PL" smtClean="0"/>
              <a:t>2016-12-30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26A4D-0098-4ABE-821C-DB596CDEAA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44435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133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0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57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EBF9A0-6B53-43BE-B9F8-EE133803B5D2}" type="datetime1">
              <a:rPr lang="pl-PL" smtClean="0"/>
              <a:t>2016-12-30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8741A9-C15C-4E60-9E76-D5C93A109833}" type="datetime1">
              <a:rPr lang="pl-PL" smtClean="0"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96F7DB-A737-4C11-9B3C-5C746719DC8F}" type="datetime1">
              <a:rPr lang="pl-PL" smtClean="0"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DFC0CB-D3CC-45FB-86B9-714E3D071651}" type="datetime1">
              <a:rPr lang="pl-PL" smtClean="0"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461412-1854-4589-AA48-66DD348EB13F}" type="datetime1">
              <a:rPr lang="pl-PL" smtClean="0"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C2411F-164A-4543-BA23-A2A7C01BC1C8}" type="datetime1">
              <a:rPr lang="pl-PL" smtClean="0"/>
              <a:t>2016-12-30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1939A9-E274-4E49-857A-20BADFAEB2AE}" type="datetime1">
              <a:rPr lang="pl-PL" smtClean="0"/>
              <a:t>2016-12-30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A6DA0E-FE66-4569-8948-7C2DE7D7E34A}" type="datetime1">
              <a:rPr lang="pl-PL" smtClean="0"/>
              <a:t>2016-12-30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90D8-CD3B-4AEF-8492-E1FC9F4759F2}" type="datetime1">
              <a:rPr lang="pl-PL" smtClean="0"/>
              <a:t>2016-12-30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038C3D-49DB-4CAC-83E2-EB6C82936505}" type="datetime1">
              <a:rPr lang="pl-PL" smtClean="0"/>
              <a:t>2016-12-30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oliniow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oliniow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oliniow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oliniow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oliniow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oliniow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oliniow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oliniow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oliniow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oliniow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EA5568B-7B08-4E27-AC22-AEC79F736DC3}" type="datetime1">
              <a:rPr lang="pl-PL" smtClean="0"/>
              <a:t>2016-12-30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27AE013-EEFC-4822-9800-AC8330F4AAFB}" type="datetime1">
              <a:rPr lang="pl-PL" smtClean="0"/>
              <a:t>2016-12-30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744EBD7-F52B-4AF3-9E91-67654D1CFF99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infowire.pl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pl-pl/clipart/default.aspx?lc=pl-pl" TargetMode="External"/><Relationship Id="rId2" Type="http://schemas.openxmlformats.org/officeDocument/2006/relationships/hyperlink" Target="http://www.wikipedia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ergiaodnawialna.net/index.php?option=com_content&amp;view=article&amp;id=63&amp;Itemid=37" TargetMode="External"/><Relationship Id="rId4" Type="http://schemas.openxmlformats.org/officeDocument/2006/relationships/hyperlink" Target="http://www.slideshare.net/inzynieria/najwaniejsze-odnawialne-rda-energii-w-polsce-5657645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„Poszukujemy odnawialnych </a:t>
            </a:r>
            <a:r>
              <a:rPr lang="pl-PL" dirty="0"/>
              <a:t>ź</a:t>
            </a:r>
            <a:r>
              <a:rPr lang="pl-PL" dirty="0" smtClean="0"/>
              <a:t>ródeł energii                                    w województwie lubuskim”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68580" indent="0">
              <a:buNone/>
            </a:pPr>
            <a:endParaRPr lang="pl-PL" sz="2800" dirty="0" smtClean="0"/>
          </a:p>
          <a:p>
            <a:pPr marL="68580" indent="0">
              <a:buNone/>
            </a:pPr>
            <a:endParaRPr lang="pl-PL" sz="2800" dirty="0"/>
          </a:p>
          <a:p>
            <a:pPr marL="68580" indent="0">
              <a:buNone/>
            </a:pPr>
            <a:r>
              <a:rPr lang="pl-PL" sz="2800" dirty="0" smtClean="0"/>
              <a:t>Realizacja: </a:t>
            </a:r>
            <a:r>
              <a:rPr lang="pl-PL" sz="2800" dirty="0"/>
              <a:t>G</a:t>
            </a:r>
            <a:r>
              <a:rPr lang="pl-PL" sz="2800" dirty="0" smtClean="0"/>
              <a:t>imnazjum im. Ludzi Pojednania w Witnicy</a:t>
            </a:r>
            <a:endParaRPr lang="pl-PL" sz="2800" dirty="0"/>
          </a:p>
          <a:p>
            <a:endParaRPr lang="pl-PL" dirty="0"/>
          </a:p>
        </p:txBody>
      </p:sp>
      <p:pic>
        <p:nvPicPr>
          <p:cNvPr id="2050" name="Picture 2" descr="Znalezione obrazy dla zapytania zasoby nieodnawialnych źródeł energ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2204864"/>
            <a:ext cx="59046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334124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699792" y="6413499"/>
            <a:ext cx="5562600" cy="365125"/>
          </a:xfrm>
        </p:spPr>
        <p:txBody>
          <a:bodyPr/>
          <a:lstStyle/>
          <a:p>
            <a:pPr algn="l"/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33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400600" cy="581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724128" y="1988840"/>
            <a:ext cx="3203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Spalanie węgla dostarcza Polsce najwięcej, bo aż 94% energii elektrycznej, jednocześnie węgiel powoduje też największe zanieczyszczenie środowiska. Dlatego kraje wysoko rozwinięte rezygnują z niego na rzecz innych surowców. Spalanie węgla zapewnia im jedynie 10% energii. 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636" y="377219"/>
            <a:ext cx="7128792" cy="5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907704" y="5589240"/>
            <a:ext cx="5904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FFC000"/>
                </a:solidFill>
              </a:rPr>
              <a:t>Źródło: „Proekologiczne źródła energii odnawialnej” - Witold M. Lewandowski</a:t>
            </a:r>
          </a:p>
        </p:txBody>
      </p:sp>
    </p:spTree>
    <p:extLst>
      <p:ext uri="{BB962C8B-B14F-4D97-AF65-F5344CB8AC3E}">
        <p14:creationId xmlns:p14="http://schemas.microsoft.com/office/powerpoint/2010/main" val="5766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Zasoby energii nieodnawialnej na świecie.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Według szacowanych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obliczeń</a:t>
            </a: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węgla kamiennego starczy na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lat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naftowej na 40,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gazu ziemnego na 60.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Złoża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szybko się kończą. Wielu z nas nie wyobraża sobie życia bez tych surowców.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jednak będziemy musieli sobie bez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nich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poradzić. 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8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852" y="476672"/>
            <a:ext cx="7309496" cy="587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5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Wzrost konsumpcji energii.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052736"/>
            <a:ext cx="7772400" cy="53028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Gwałtowny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wzrost konsumpcji energii  na świecie spowodowały dwa najważniejsze czynniki: 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rewolucja naukowo - techniczna, wyznacznikami której było m.in.: zbudowanie maszyny parowej, odkrycie elektryczności, rozwój motoryzacji, powstanie przemysłu itd., oraz 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gwałtowny wzrost liczby ludności na świecie.</a:t>
            </a:r>
          </a:p>
          <a:p>
            <a:pPr marL="68580" indent="0">
              <a:buNone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Szacuje się, że nasza cywilizacja zużyła energię, która odpowiada ok. 500 mld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tpu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przy czym ok. 2/3 tej energii zużyliśmy w ciągu ostatniego stulecia.</a:t>
            </a:r>
          </a:p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80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 algn="ctr">
              <a:buNone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Według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PSE-OPERATOR SA udział węgla kamiennego w gospodarce energetycznej wynosi 58,7%; węgla brunatnego 25,4%. Co daje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w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sumie wynik: 84,1%.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nie za dużo? 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Natomiast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elektrownie wodne zajmują zaledwie 6,3%.  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88640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1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476672"/>
            <a:ext cx="7772400" cy="6264696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Dzisiejszy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PRZECIĘTNY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mieszkaniec nie interesuje się przyszłością. Nie wie do czego doprowadza? Nie wie na co przygotowuje swoje dzieci? Nie wie jaka będzie ich przyszłość? 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pl-PL" sz="1400" dirty="0" smtClean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 smtClean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 smtClean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 smtClean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 smtClean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1400" dirty="0" smtClean="0">
              <a:solidFill>
                <a:srgbClr val="FFC000"/>
              </a:solidFill>
            </a:endParaRPr>
          </a:p>
          <a:p>
            <a:pPr marL="68580" indent="0">
              <a:buNone/>
            </a:pPr>
            <a:endParaRPr lang="pl-PL" sz="3200" dirty="0" smtClean="0"/>
          </a:p>
          <a:p>
            <a:pPr marL="68580" indent="0" algn="ctr">
              <a:buNone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Sprostaj wyzwaniom 21 wieku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63" y="2348880"/>
            <a:ext cx="48577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5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Odnawialne źródła energii</a:t>
            </a:r>
            <a:br>
              <a:rPr lang="pl-PL" dirty="0" smtClean="0"/>
            </a:br>
            <a:r>
              <a:rPr lang="pl-PL" dirty="0" smtClean="0"/>
              <a:t>OZE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Uczniowie naszego gimnazjum podjęli działania mające na celu sprostać wymaganiom 21 wieku związanym       z ochroną środowiska - zapoznali się z OZE                                               i możliwościami  ich wykorzystania do produkcji energii elektrycznej i cieplnej.</a:t>
            </a:r>
          </a:p>
          <a:p>
            <a:pPr marL="68580" indent="0">
              <a:buNone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Mogli realizować swoje  działania  dzięki  finansowaniu w ramach konkursu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zorganizowanego przez Wojewódzki Fundusz Ochrony Środowiska i Gospodarki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Wodnej  w Zielonej Górze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pn. „Poszukujemy odnawialnych źródeł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energii                 w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województwie lubuskim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6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Nasi uczniowie na zajęciach teoretycznych, na terenie szkoły, poznali zasoby nieodnawialnych </a:t>
            </a:r>
            <a:r>
              <a:rPr lang="pl-PL" sz="2800" dirty="0"/>
              <a:t>ź</a:t>
            </a:r>
            <a:r>
              <a:rPr lang="pl-PL" sz="2800" dirty="0" smtClean="0"/>
              <a:t>ródeł energii. 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2686844"/>
            <a:ext cx="4038600" cy="2692400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686844"/>
            <a:ext cx="4038600" cy="2692400"/>
          </a:xfr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0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Na zajęciach teoretycznych poznali rodzaje Odnawialnych Źródeł Energii.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4569618" cy="3046412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4038600" cy="2692400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1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2564904"/>
            <a:ext cx="7772400" cy="295232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„zasoby </a:t>
            </a:r>
            <a:r>
              <a:rPr lang="pl-PL" dirty="0"/>
              <a:t>n</a:t>
            </a:r>
            <a:r>
              <a:rPr lang="pl-PL" dirty="0" smtClean="0"/>
              <a:t>ieodnawialnych </a:t>
            </a:r>
            <a:r>
              <a:rPr lang="pl-PL" dirty="0"/>
              <a:t>ź</a:t>
            </a:r>
            <a:r>
              <a:rPr lang="pl-PL" dirty="0" smtClean="0"/>
              <a:t>ródeł energii na świecie  i w </a:t>
            </a:r>
            <a:r>
              <a:rPr lang="pl-PL" dirty="0" err="1" smtClean="0"/>
              <a:t>polsce</a:t>
            </a:r>
            <a:r>
              <a:rPr lang="pl-PL" dirty="0" smtClean="0"/>
              <a:t> – sprostaj wyzwaniom 21 wieku”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0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Odnawialne </a:t>
            </a:r>
            <a:r>
              <a:rPr lang="pl-PL" dirty="0"/>
              <a:t>ź</a:t>
            </a:r>
            <a:r>
              <a:rPr lang="pl-PL" dirty="0" smtClean="0"/>
              <a:t>ródła energii</a:t>
            </a:r>
            <a:br>
              <a:rPr lang="pl-PL" dirty="0" smtClean="0"/>
            </a:br>
            <a:r>
              <a:rPr lang="pl-PL" dirty="0" smtClean="0"/>
              <a:t>(OZE)</a:t>
            </a:r>
            <a:r>
              <a:rPr lang="pl-PL" dirty="0" smtClean="0"/>
              <a:t> </a:t>
            </a:r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3022332"/>
              </p:ext>
            </p:extLst>
          </p:nvPr>
        </p:nvGraphicFramePr>
        <p:xfrm>
          <a:off x="899592" y="1484784"/>
          <a:ext cx="7690048" cy="3156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ostokąt 5"/>
          <p:cNvSpPr/>
          <p:nvPr/>
        </p:nvSpPr>
        <p:spPr>
          <a:xfrm>
            <a:off x="3458131" y="3269862"/>
            <a:ext cx="2384879" cy="182846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00" kern="1200" dirty="0" smtClean="0"/>
              <a:t>.</a:t>
            </a:r>
            <a:endParaRPr lang="pl-PL" sz="1800" kern="12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06857349"/>
              </p:ext>
            </p:extLst>
          </p:nvPr>
        </p:nvGraphicFramePr>
        <p:xfrm>
          <a:off x="971600" y="4919085"/>
          <a:ext cx="7632848" cy="191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Symbol zastępczy stopki 11"/>
          <p:cNvSpPr>
            <a:spLocks noGrp="1"/>
          </p:cNvSpPr>
          <p:nvPr>
            <p:ph type="ftr" sz="quarter" idx="11"/>
          </p:nvPr>
        </p:nvSpPr>
        <p:spPr>
          <a:xfrm>
            <a:off x="924032" y="0"/>
            <a:ext cx="5562600" cy="365125"/>
          </a:xfrm>
        </p:spPr>
        <p:txBody>
          <a:bodyPr/>
          <a:lstStyle/>
          <a:p>
            <a:pPr algn="l"/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2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Energia słoneczna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Słońce jest jedną z miliardów gwiazd, ale dla nas ma znaczenie wyjątkowe, ponieważ znajduje się najbliżej Ziemi. Wysyłane przez nie promieniowanie elektromagnetyczne umożliwia życie wszystkich organizmów i stanowi siłę napędową ich ewolucji. Prawie cała energia generowana w jądrze Słońca w wyniku reakcji termojądrowych jest emitowana w postaci promieniowania, które rozchodzi się w przestrzeni kosmicznej. Moc tej energii szacowana jest na 1023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kW.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6858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energii docierającej do granic atmosfery Ziemi około 28% zostaje odbite i rozproszone, reszta jest zaabsorbowana przez biosferę. Ilość energii docierającej do powierzchni Ziemi przekracza 10 000 razy obecne zapotrzebowanie ludzkości na energię.</a:t>
            </a:r>
          </a:p>
          <a:p>
            <a:pPr marL="68580" indent="0">
              <a:buNone/>
            </a:pP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Energia słoneczna</a:t>
            </a:r>
            <a:endParaRPr lang="pl-P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24953"/>
            <a:ext cx="8568952" cy="4572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Energia cieplna                                   Energia elektryczna                               </a:t>
            </a:r>
          </a:p>
          <a:p>
            <a:pPr marL="68580" indent="0">
              <a:buNone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instalacja                                                   </a:t>
            </a:r>
            <a:r>
              <a:rPr lang="pl-PL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instalacja</a:t>
            </a: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kolektorów słonecznych                ogniw  fotowoltaicznych</a:t>
            </a:r>
          </a:p>
          <a:p>
            <a:pPr marL="68580" indent="0">
              <a:buNone/>
            </a:pPr>
            <a:endParaRPr lang="pl-PL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Strzałka w dół 4"/>
          <p:cNvSpPr/>
          <p:nvPr/>
        </p:nvSpPr>
        <p:spPr>
          <a:xfrm>
            <a:off x="6860207" y="114239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dół 5"/>
          <p:cNvSpPr/>
          <p:nvPr/>
        </p:nvSpPr>
        <p:spPr>
          <a:xfrm>
            <a:off x="2150020" y="114239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73016"/>
            <a:ext cx="29527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93" y="3789040"/>
            <a:ext cx="301351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1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Zastosowanie kolektorów słonecznych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761944"/>
            <a:ext cx="7772400" cy="4572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45720" indent="0">
              <a:buClr>
                <a:schemeClr val="bg2">
                  <a:lumMod val="10000"/>
                </a:schemeClr>
              </a:buClr>
              <a:buNone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Kolektory słoneczne najpowszechniej wykorzystywane są do:</a:t>
            </a:r>
          </a:p>
          <a:p>
            <a:pPr>
              <a:buClr>
                <a:schemeClr val="bg2">
                  <a:lumMod val="10000"/>
                </a:schemeClr>
              </a:buClr>
              <a:buFont typeface="Trebuchet MS" pitchFamily="34" charset="0"/>
              <a:buChar char="◦"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podgrzewania wody użytkowej,</a:t>
            </a:r>
          </a:p>
          <a:p>
            <a:pPr>
              <a:buClr>
                <a:schemeClr val="bg2">
                  <a:lumMod val="10000"/>
                </a:schemeClr>
              </a:buClr>
              <a:buFont typeface="Trebuchet MS" pitchFamily="34" charset="0"/>
              <a:buChar char="◦"/>
            </a:pPr>
            <a:r>
              <a:rPr lang="pl-PL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podgrzewania </a:t>
            </a: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wody basenowej,</a:t>
            </a:r>
          </a:p>
          <a:p>
            <a:pPr>
              <a:buClr>
                <a:schemeClr val="bg2">
                  <a:lumMod val="10000"/>
                </a:schemeClr>
              </a:buClr>
              <a:buFont typeface="Trebuchet MS" pitchFamily="34" charset="0"/>
              <a:buChar char="◦"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wspomagania centralnego ogrzewania,</a:t>
            </a:r>
          </a:p>
          <a:p>
            <a:pPr>
              <a:buClr>
                <a:schemeClr val="bg2">
                  <a:lumMod val="10000"/>
                </a:schemeClr>
              </a:buClr>
              <a:buFont typeface="Trebuchet MS" pitchFamily="34" charset="0"/>
              <a:buChar char="◦"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chłodzenia budynków.</a:t>
            </a:r>
          </a:p>
          <a:p>
            <a:endParaRPr lang="pl-PL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8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Instalacja kolektorów słonecznych</a:t>
            </a:r>
            <a:endParaRPr lang="pl-PL" dirty="0"/>
          </a:p>
        </p:txBody>
      </p:sp>
      <p:pic>
        <p:nvPicPr>
          <p:cNvPr id="4" name="Picture 6" descr="Znalezione obrazy dla zapytania kolektory słonecz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2680" y="1778108"/>
            <a:ext cx="4968552" cy="45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1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52928" cy="914400"/>
          </a:xfrm>
        </p:spPr>
        <p:txBody>
          <a:bodyPr/>
          <a:lstStyle/>
          <a:p>
            <a:pPr algn="ctr"/>
            <a:r>
              <a:rPr lang="pl-PL" b="1" dirty="0" smtClean="0"/>
              <a:t>Zastosowanie ogniw fotowoltaicznych</a:t>
            </a:r>
            <a:r>
              <a:rPr lang="pl-PL" b="1" dirty="0"/>
              <a:t>: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340768"/>
            <a:ext cx="7772400" cy="4798768"/>
          </a:xfrm>
        </p:spPr>
        <p:txBody>
          <a:bodyPr>
            <a:normAutofit fontScale="25000" lnSpcReduction="20000"/>
          </a:bodyPr>
          <a:lstStyle/>
          <a:p>
            <a:pPr marL="68580" indent="0">
              <a:buNone/>
            </a:pPr>
            <a:endParaRPr lang="pl-PL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pl-PL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Elektronika </a:t>
            </a:r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użytkowa, kalkulatory, lampy ogrodowe, oświetlanie znaków drogowych i wspomaganie sygnalizacji </a:t>
            </a:r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świetlnej.</a:t>
            </a:r>
            <a:endParaRPr lang="pl-PL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Zasilanie elektroniki promów i sąd kosmicznych, stacji orbitalnych </a:t>
            </a:r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i </a:t>
            </a:r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sztucznych </a:t>
            </a:r>
            <a:r>
              <a:rPr lang="pl-PL" sz="7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satelit</a:t>
            </a:r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Ziemi.</a:t>
            </a:r>
            <a:endParaRPr lang="pl-PL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Próby konstrukcji samolotów i samochodów zasilanych za pośrednictwem ogniw fotowoltaicznych</a:t>
            </a:r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Doładowywanie akumulatorów w dzień i wykorzystywanie energii </a:t>
            </a:r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w </a:t>
            </a:r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nocy na jachtach, kempingach, domach jednorodzinnych</a:t>
            </a:r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Zasilanie układów telemetrycznych w stacjach pomiarowo rozliczeniowych gazu ziemnego, ropy naftowej oraz energii elektryczne</a:t>
            </a:r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Zasilanie automatyki przemysłowej i </a:t>
            </a:r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pomiarowej.</a:t>
            </a:r>
            <a:endParaRPr lang="pl-PL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Farmy słoneczne</a:t>
            </a:r>
            <a:r>
              <a:rPr lang="pl-PL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6334124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4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9089" y="260648"/>
            <a:ext cx="7772400" cy="914400"/>
          </a:xfrm>
        </p:spPr>
        <p:txBody>
          <a:bodyPr/>
          <a:lstStyle/>
          <a:p>
            <a:pPr algn="ctr"/>
            <a:r>
              <a:rPr lang="pl-PL" dirty="0" smtClean="0"/>
              <a:t>Instalacja ogniwa fotowoltaicznego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" y="1700808"/>
            <a:ext cx="762416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Nasi uczniowie zdobywali praktyczną wiedzę nt. OZE na zajęciach wyjazdowych - budowali instalacje fotowoltaiczne w Klubie Młodego Wynalazcy w GOT w Stanowicach.</a:t>
            </a:r>
            <a:endParaRPr lang="pl-PL" sz="28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518913"/>
            <a:ext cx="4038600" cy="3028261"/>
          </a:xfrm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518569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12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Obliczali moc zbudowanych instalacji  fotowoltaicznych.</a:t>
            </a:r>
            <a:endParaRPr lang="pl-PL" sz="28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518913"/>
            <a:ext cx="4038600" cy="3028261"/>
          </a:xfrm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7" y="2564904"/>
            <a:ext cx="4288018" cy="2952327"/>
          </a:xfrm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</a:t>
            </a:r>
            <a:r>
              <a:rPr lang="pl-PL" dirty="0" smtClean="0"/>
              <a:t>E</a:t>
            </a:r>
            <a:r>
              <a:rPr lang="pl-PL" dirty="0" smtClean="0"/>
              <a:t>nergia wiatru </a:t>
            </a:r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>
          <a:xfrm>
            <a:off x="4283968" y="1422665"/>
            <a:ext cx="4402832" cy="4911460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 wiatru jest jednym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najstarszych odnawialnych źródeł energii wykorzystywanych przez człowieka.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Jej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 zaczyna się ponad 2500 lat temu od wiatraków nawadniających pola uprawne, następnie młynów wiatrowych oraz holenderskich tartaków napędzanych siłą wiatru.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5" y="1412776"/>
            <a:ext cx="3436417" cy="458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65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3747" y="588334"/>
            <a:ext cx="7772400" cy="914400"/>
          </a:xfrm>
        </p:spPr>
        <p:txBody>
          <a:bodyPr/>
          <a:lstStyle/>
          <a:p>
            <a:pPr algn="ctr"/>
            <a:r>
              <a:rPr lang="pl-PL" dirty="0" smtClean="0"/>
              <a:t>ENERGIA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1124744"/>
            <a:ext cx="7620000" cy="513204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pl-PL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Energia stanowi niepodważalne źródło światła  i ciepła. </a:t>
            </a:r>
          </a:p>
          <a:p>
            <a:pPr marL="114300" indent="0" algn="ctr">
              <a:buNone/>
            </a:pPr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Dzięki niej poruszają się samochody, działają maszyny. </a:t>
            </a:r>
          </a:p>
          <a:p>
            <a:pPr marL="114300" indent="0" algn="ctr">
              <a:buNone/>
            </a:pPr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pl-PL" sz="1800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Energia stale towarzyszy człowiekowi mając wpływ </a:t>
            </a:r>
          </a:p>
          <a:p>
            <a:pPr marL="114300" indent="0" algn="ctr">
              <a:buNone/>
            </a:pPr>
            <a:r>
              <a:rPr lang="pl-PL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rozwój cywilizacji.</a:t>
            </a:r>
          </a:p>
          <a:p>
            <a:pPr marL="114300" indent="0" algn="ctr">
              <a:buNone/>
            </a:pPr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Nie wyobrażamy sobie bez niej życia na Ziemi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14300" indent="0" algn="ctr">
              <a:buNone/>
            </a:pPr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Potrzebujemy energii nie tylko do przygotowania posiłku, </a:t>
            </a:r>
          </a:p>
          <a:p>
            <a:pPr marL="114300" indent="0" algn="ctr"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ogrzania domu i mieszkań, </a:t>
            </a:r>
          </a:p>
          <a:p>
            <a:pPr marL="114300" indent="0" algn="ctr"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wspomagania upraw ale potrzebujemy jej także </a:t>
            </a:r>
          </a:p>
          <a:p>
            <a:pPr marL="114300" indent="0" algn="ctr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codziennego  funkcjonowania  w środowisku pracy.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545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Elektrownia wiatrowa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Zespół </a:t>
            </a:r>
            <a:r>
              <a:rPr lang="pl-PL" dirty="0"/>
              <a:t>urządzeń produkujących energię elektryczną, wykorzystujących do tego turbiny wiatrowe. Energia elektryczna uzyskana z wiatru jest uznawana za ekologicznie czystą, gdyż pomijając nadkłady energetyczne związane z wybudowaniem takiej elektrowni wytworzenie energii nie pociąga za sobą spalania żadnego paliwa 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2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Turbiny wiatrowe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6858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Obecne turbiny wiatrowe przekształcają prędkość przepływu powietrza (siłę wiatru) na energię elektryczną za pośrednictwem wiatraków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długimi najczęściej trzema łopatami.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/>
              <a:t>W 2014 roku ilość zainstalowanych mocy elektrowni wiatrowych w Polsce </a:t>
            </a:r>
            <a:r>
              <a:rPr lang="pl-PL" dirty="0" smtClean="0"/>
              <a:t>wynosiła </a:t>
            </a:r>
            <a:r>
              <a:rPr lang="pl-PL" dirty="0"/>
              <a:t>3 833 MW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45638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72400" cy="914400"/>
          </a:xfrm>
        </p:spPr>
        <p:txBody>
          <a:bodyPr/>
          <a:lstStyle/>
          <a:p>
            <a:pPr algn="ctr"/>
            <a:r>
              <a:rPr lang="pl-PL" dirty="0" smtClean="0"/>
              <a:t>Budowa siłowni wiatrowej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01466"/>
            <a:ext cx="5904656" cy="525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9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Nasi uczniowie na zajęciach praktycznych budowali małe elektrownie wiatrowe </a:t>
            </a:r>
            <a:br>
              <a:rPr lang="pl-PL" sz="2800" dirty="0" smtClean="0"/>
            </a:br>
            <a:r>
              <a:rPr lang="pl-PL" sz="2800" dirty="0" smtClean="0"/>
              <a:t> </a:t>
            </a:r>
            <a:r>
              <a:rPr lang="pl-PL" sz="2800" dirty="0"/>
              <a:t>w</a:t>
            </a:r>
            <a:r>
              <a:rPr lang="pl-PL" sz="2800" dirty="0" smtClean="0"/>
              <a:t> Klubie Młodego Wynalazcy w GOT           w Stanowicach.</a:t>
            </a: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14" name="Symbol zastępczy zawartości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1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914400"/>
          </a:xfrm>
        </p:spPr>
        <p:txBody>
          <a:bodyPr/>
          <a:lstStyle/>
          <a:p>
            <a:pPr algn="ctr"/>
            <a:r>
              <a:rPr lang="pl-PL" dirty="0" smtClean="0"/>
              <a:t>Energia geotermiczna</a:t>
            </a:r>
            <a:br>
              <a:rPr lang="pl-PL" dirty="0" smtClean="0"/>
            </a:br>
            <a:r>
              <a:rPr lang="pl-PL" sz="2800" dirty="0" smtClean="0"/>
              <a:t>Uczniowie poznali działanie pomp ciepła.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82" y="2494010"/>
            <a:ext cx="4038600" cy="3028261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04864"/>
            <a:ext cx="4896544" cy="3672408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1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Zapoznali się z system </a:t>
            </a:r>
            <a:r>
              <a:rPr lang="pl-PL" sz="2800" dirty="0"/>
              <a:t>monitoringu </a:t>
            </a:r>
            <a:r>
              <a:rPr lang="pl-PL" sz="2800" dirty="0" smtClean="0"/>
              <a:t>         i </a:t>
            </a:r>
            <a:r>
              <a:rPr lang="pl-PL" sz="2800" dirty="0"/>
              <a:t>sterowania odnawialnymi źródłami </a:t>
            </a:r>
            <a:r>
              <a:rPr lang="pl-PL" sz="2800" dirty="0" smtClean="0"/>
              <a:t>energii.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3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Budowali </a:t>
            </a:r>
            <a:r>
              <a:rPr lang="pl-PL" sz="2800" dirty="0"/>
              <a:t>układ hybrydowy, który wykorzystuje energię słońca do produkcji wodoru </a:t>
            </a:r>
            <a:r>
              <a:rPr lang="pl-PL" sz="2800" dirty="0" smtClean="0"/>
              <a:t>         w </a:t>
            </a:r>
            <a:r>
              <a:rPr lang="pl-PL" sz="2800" dirty="0"/>
              <a:t>elektrolizerach, a energię </a:t>
            </a:r>
            <a:r>
              <a:rPr lang="pl-PL" sz="2800" dirty="0" smtClean="0"/>
              <a:t>skumulowaną    w </a:t>
            </a:r>
            <a:r>
              <a:rPr lang="pl-PL" sz="2800" dirty="0"/>
              <a:t>postaci wodoru wykorzystali do napędu wiatraka.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8920"/>
            <a:ext cx="4038600" cy="3430711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4038600" cy="3430711"/>
          </a:xfr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6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Uczniowie zwiedzili małą wyspę energetyczną w GOT    w Stanowicach</a:t>
            </a:r>
            <a:endParaRPr lang="pl-PL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642743"/>
            <a:ext cx="4038600" cy="2780601"/>
          </a:xfrm>
        </p:spPr>
      </p:pic>
      <p:pic>
        <p:nvPicPr>
          <p:cNvPr id="12" name="Symbol zastępczy zawartości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2642743"/>
            <a:ext cx="4038600" cy="2780601"/>
          </a:xfrm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15616" y="6177231"/>
            <a:ext cx="5562600" cy="365125"/>
          </a:xfrm>
        </p:spPr>
        <p:txBody>
          <a:bodyPr/>
          <a:lstStyle/>
          <a:p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Na zajęciach podsumowujących poszukiwali Odnawialne Źródła Energii w województwie lubuskim.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99592" y="6244678"/>
            <a:ext cx="5562600" cy="365125"/>
          </a:xfrm>
        </p:spPr>
        <p:txBody>
          <a:bodyPr/>
          <a:lstStyle/>
          <a:p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9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Uczniowie naszego gimnazjum, pracując        w grupach, tworzyli mapy OZE w województwie lubuskim.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99592" y="6244678"/>
            <a:ext cx="5562600" cy="365125"/>
          </a:xfrm>
        </p:spPr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7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S</a:t>
            </a:r>
            <a:r>
              <a:rPr lang="pl-PL" dirty="0" smtClean="0"/>
              <a:t>kąd </a:t>
            </a:r>
            <a:r>
              <a:rPr lang="pl-PL" dirty="0"/>
              <a:t>czerpiemy </a:t>
            </a:r>
            <a:r>
              <a:rPr lang="pl-PL" dirty="0" smtClean="0"/>
              <a:t>energię?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268760"/>
            <a:ext cx="7772400" cy="5086800"/>
          </a:xfrm>
        </p:spPr>
        <p:txBody>
          <a:bodyPr>
            <a:normAutofit fontScale="77500" lnSpcReduction="20000"/>
          </a:bodyPr>
          <a:lstStyle/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Człowiek od początku swego istnienia wykorzystuje energię. </a:t>
            </a: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Ludzie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zawsze wykorzystywali energię Słońca, początkowo do suszenia produktów żywnościowych i do rozniecania ognia. Do tego ostatniego celu starożytnym Grekom służyła wypełniona wodą szklana kula, skupiająca promienie słoneczne. Z czasem z energii Słońca zaczęto produkować energię cieplną.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Wykorzystywano energię wiatru  do mielenia ziarna zbóż          a gorące źródła (gejzery) wykorzystywano jako łaźnie.</a:t>
            </a: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Przez wiele stuleci energię wykorzystywano do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ogrzewania </a:t>
            </a:r>
          </a:p>
          <a:p>
            <a:pPr marL="6858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od 150 lat do produkcji prądu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elektrycznego</a:t>
            </a:r>
            <a:r>
              <a:rPr lang="pl-PL" dirty="0" smtClean="0"/>
              <a:t>.</a:t>
            </a:r>
          </a:p>
          <a:p>
            <a:pPr marL="68580" indent="0">
              <a:buNone/>
            </a:pPr>
            <a:endParaRPr lang="pl-PL" dirty="0"/>
          </a:p>
        </p:txBody>
      </p:sp>
      <p:pic>
        <p:nvPicPr>
          <p:cNvPr id="3074" name="Picture 2" descr="C:\Users\uczniowie\Desktop\PrezentacjaOZE\prezentacja\obrazki\geotermia-dziec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619" y="4761605"/>
            <a:ext cx="2800011" cy="181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czniowie\Desktop\PrezentacjaOZE\prezentacja\obrazki\geotermia-bal-dziec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365"/>
          <a:stretch/>
        </p:blipFill>
        <p:spPr bwMode="auto">
          <a:xfrm>
            <a:off x="179512" y="4761605"/>
            <a:ext cx="2711052" cy="182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331640" y="6425171"/>
            <a:ext cx="5562600" cy="365125"/>
          </a:xfrm>
        </p:spPr>
        <p:txBody>
          <a:bodyPr/>
          <a:lstStyle/>
          <a:p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42" y="6326187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Efekty pracy uczniów na zajęciach podsumowujących - Mapy </a:t>
            </a:r>
            <a:r>
              <a:rPr lang="pl-PL" dirty="0" smtClean="0"/>
              <a:t>OZE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192" y="2367687"/>
            <a:ext cx="4038600" cy="2423160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993650" y="6324054"/>
            <a:ext cx="5562600" cy="365125"/>
          </a:xfrm>
        </p:spPr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20887"/>
            <a:ext cx="2420937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75" y="1556792"/>
            <a:ext cx="24257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8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Karty pracy poszczególnych grup:       Słońce, Wiatr, Woda, Bioenergia, </a:t>
            </a:r>
            <a:r>
              <a:rPr lang="pl-PL" sz="2800" dirty="0"/>
              <a:t>E</a:t>
            </a:r>
            <a:r>
              <a:rPr lang="pl-PL" sz="2800" dirty="0" smtClean="0"/>
              <a:t>nergia geotermalna.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8168" y="2543233"/>
            <a:ext cx="4038600" cy="2423160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0464" y="2580536"/>
            <a:ext cx="4038600" cy="2423160"/>
          </a:xfr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971600" y="6244678"/>
            <a:ext cx="5562600" cy="365125"/>
          </a:xfrm>
        </p:spPr>
        <p:txBody>
          <a:bodyPr/>
          <a:lstStyle/>
          <a:p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3" y="2123529"/>
            <a:ext cx="24257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6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556792"/>
            <a:ext cx="7978080" cy="3420992"/>
          </a:xfrm>
        </p:spPr>
        <p:txBody>
          <a:bodyPr/>
          <a:lstStyle/>
          <a:p>
            <a:pPr algn="ctr"/>
            <a:r>
              <a:rPr lang="pl-PL" sz="2800" dirty="0" smtClean="0"/>
              <a:t>Efekty zadania: </a:t>
            </a:r>
            <a:br>
              <a:rPr lang="pl-PL" sz="2800" dirty="0" smtClean="0"/>
            </a:br>
            <a:r>
              <a:rPr lang="pl-PL" sz="2800" dirty="0" smtClean="0"/>
              <a:t>Wyszukiwanie na terenie gminy Witnica     i okolic, miejsc wykorzystujących OZE do produkcji energii elektrycznej i cieplnej</a:t>
            </a: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 smtClean="0"/>
              <a:t>(</a:t>
            </a:r>
            <a:r>
              <a:rPr lang="pl-PL" sz="2800" dirty="0" smtClean="0"/>
              <a:t>zdjęcia wykonane przez uczniów).</a:t>
            </a:r>
            <a:endParaRPr lang="pl-PL" sz="44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99592" y="6244678"/>
            <a:ext cx="5562600" cy="365125"/>
          </a:xfrm>
        </p:spPr>
        <p:txBody>
          <a:bodyPr/>
          <a:lstStyle/>
          <a:p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4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RCR w Witnicy wykorzystuje pompy ciepła </a:t>
            </a:r>
            <a:endParaRPr lang="pl-PL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552221" cy="250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38600" cy="235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44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pPr algn="ctr"/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przedszkole </a:t>
            </a:r>
            <a:r>
              <a:rPr lang="pl-PL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Miejskie „Bajka” </a:t>
            </a:r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W Witnicy </a:t>
            </a:r>
            <a:r>
              <a:rPr lang="pl-PL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korzysta  </a:t>
            </a:r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z kolektorów </a:t>
            </a:r>
            <a:r>
              <a:rPr lang="pl-PL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słonecznych</a:t>
            </a: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.</a:t>
            </a:r>
            <a:b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15616" y="6151561"/>
            <a:ext cx="5562600" cy="365125"/>
          </a:xfrm>
        </p:spPr>
        <p:txBody>
          <a:bodyPr/>
          <a:lstStyle/>
          <a:p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072186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541744" cy="415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85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14400"/>
          </a:xfrm>
        </p:spPr>
        <p:txBody>
          <a:bodyPr/>
          <a:lstStyle/>
          <a:p>
            <a:pPr algn="ctr"/>
            <a:r>
              <a:rPr lang="pl-PL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Mieszkańcy gminy Witnica wykorzystują kolektory słoneczne</a:t>
            </a:r>
            <a:endParaRPr lang="pl-PL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11" y="6334125"/>
            <a:ext cx="5969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240360" cy="4325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2" y="2204864"/>
            <a:ext cx="484663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80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pPr algn="ctr"/>
            <a:r>
              <a:rPr lang="pl-PL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Farma wiatrowa Baczyna           w Lubnie</a:t>
            </a:r>
            <a:endParaRPr lang="pl-PL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6096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987824" y="5819967"/>
            <a:ext cx="334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fot. infoWire.pl / Źródło: </a:t>
            </a:r>
            <a:r>
              <a:rPr lang="pl-PL" dirty="0" err="1">
                <a:hlinkClick r:id="rId3"/>
              </a:rPr>
              <a:t>InfoWire</a:t>
            </a: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47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000" dirty="0" smtClean="0"/>
              <a:t>Wykorzystano materiały: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2930" indent="-514350">
              <a:buAutoNum type="arabicPeriod"/>
            </a:pPr>
            <a:r>
              <a:rPr lang="pl-PL" sz="1800" dirty="0" smtClean="0">
                <a:solidFill>
                  <a:schemeClr val="accent3"/>
                </a:solidFill>
              </a:rPr>
              <a:t>Źródło</a:t>
            </a:r>
            <a:r>
              <a:rPr lang="pl-PL" sz="1800" dirty="0">
                <a:solidFill>
                  <a:schemeClr val="accent3"/>
                </a:solidFill>
              </a:rPr>
              <a:t>: „Proekologiczne źródła energii odnawialnej” - Witold M. </a:t>
            </a:r>
            <a:r>
              <a:rPr lang="pl-PL" sz="1800" dirty="0" smtClean="0">
                <a:solidFill>
                  <a:schemeClr val="accent3"/>
                </a:solidFill>
              </a:rPr>
              <a:t>Lewandowski</a:t>
            </a:r>
          </a:p>
          <a:p>
            <a:pPr marL="582930" indent="-514350">
              <a:buFont typeface="Wingdings"/>
              <a:buAutoNum type="arabicPeriod"/>
            </a:pPr>
            <a:r>
              <a:rPr lang="pl-PL" altLang="pl-PL" sz="1800" dirty="0" smtClean="0">
                <a:solidFill>
                  <a:schemeClr val="accent3"/>
                </a:solidFill>
                <a:hlinkClick r:id="rId2"/>
              </a:rPr>
              <a:t>www.wikipedia.pl</a:t>
            </a:r>
            <a:endParaRPr lang="pl-PL" altLang="pl-PL" sz="1800" dirty="0" smtClean="0">
              <a:solidFill>
                <a:schemeClr val="accent3"/>
              </a:solidFill>
            </a:endParaRPr>
          </a:p>
          <a:p>
            <a:pPr marL="582930" indent="-514350">
              <a:buFont typeface="Wingdings"/>
              <a:buAutoNum type="arabicPeriod"/>
            </a:pPr>
            <a:r>
              <a:rPr lang="pl-PL" sz="1800" dirty="0">
                <a:solidFill>
                  <a:schemeClr val="accent3"/>
                </a:solidFill>
              </a:rPr>
              <a:t>ź</a:t>
            </a:r>
            <a:r>
              <a:rPr lang="pl-PL" sz="1800" dirty="0" smtClean="0">
                <a:solidFill>
                  <a:schemeClr val="accent3"/>
                </a:solidFill>
              </a:rPr>
              <a:t>ródło </a:t>
            </a:r>
            <a:r>
              <a:rPr lang="pl-PL" sz="1800" dirty="0">
                <a:solidFill>
                  <a:schemeClr val="accent3"/>
                </a:solidFill>
              </a:rPr>
              <a:t>:http://</a:t>
            </a:r>
            <a:r>
              <a:rPr lang="pl-PL" sz="1800" dirty="0" smtClean="0">
                <a:solidFill>
                  <a:schemeClr val="accent3"/>
                </a:solidFill>
              </a:rPr>
              <a:t>www.eko-budujacy.planergia.pl/poradnik/artykul/odnawialne-zrodla-energii</a:t>
            </a:r>
            <a:endParaRPr lang="pl-PL" sz="1800" dirty="0">
              <a:solidFill>
                <a:schemeClr val="accent3"/>
              </a:solidFill>
            </a:endParaRPr>
          </a:p>
          <a:p>
            <a:pPr marL="582930" indent="-514350">
              <a:buFont typeface="Wingdings"/>
              <a:buAutoNum type="arabicPeriod"/>
            </a:pPr>
            <a:r>
              <a:rPr lang="pl-PL" altLang="pl-PL" sz="1800" dirty="0">
                <a:solidFill>
                  <a:schemeClr val="accent3"/>
                </a:solidFill>
                <a:hlinkClick r:id="rId3"/>
              </a:rPr>
              <a:t>http://</a:t>
            </a:r>
            <a:r>
              <a:rPr lang="pl-PL" altLang="pl-PL" sz="1800" dirty="0" smtClean="0">
                <a:solidFill>
                  <a:schemeClr val="accent3"/>
                </a:solidFill>
                <a:hlinkClick r:id="rId3"/>
              </a:rPr>
              <a:t>office.microsoft.com/pl-pl/clipart/default.aspx?lc=pl-pl</a:t>
            </a:r>
            <a:endParaRPr lang="pl-PL" altLang="pl-PL" sz="1800" dirty="0" smtClean="0">
              <a:solidFill>
                <a:schemeClr val="accent3"/>
              </a:solidFill>
            </a:endParaRPr>
          </a:p>
          <a:p>
            <a:pPr marL="582930" indent="-514350">
              <a:buFont typeface="Wingdings"/>
              <a:buAutoNum type="arabicPeriod"/>
            </a:pPr>
            <a:r>
              <a:rPr lang="pl-PL" sz="1800" dirty="0">
                <a:solidFill>
                  <a:schemeClr val="accent3"/>
                </a:solidFill>
                <a:hlinkClick r:id="rId4"/>
              </a:rPr>
              <a:t>http://</a:t>
            </a:r>
            <a:r>
              <a:rPr lang="pl-PL" sz="1800" dirty="0" smtClean="0">
                <a:solidFill>
                  <a:schemeClr val="accent3"/>
                </a:solidFill>
                <a:hlinkClick r:id="rId4"/>
              </a:rPr>
              <a:t>www.slideshare.net/inzynieria/najwaniejsze-odnawialne-rda-energii-w-polsce-56576457</a:t>
            </a:r>
            <a:endParaRPr lang="pl-PL" altLang="pl-PL" sz="1800" dirty="0" smtClean="0">
              <a:solidFill>
                <a:schemeClr val="accent3"/>
              </a:solidFill>
            </a:endParaRPr>
          </a:p>
          <a:p>
            <a:pPr marL="582930" indent="-514350">
              <a:buFont typeface="Wingdings"/>
              <a:buAutoNum type="arabicPeriod"/>
            </a:pPr>
            <a:r>
              <a:rPr lang="pl-PL" altLang="pl-PL" sz="1800" dirty="0">
                <a:solidFill>
                  <a:schemeClr val="accent3"/>
                </a:solidFill>
                <a:hlinkClick r:id="rId5"/>
              </a:rPr>
              <a:t>http://</a:t>
            </a:r>
            <a:r>
              <a:rPr lang="pl-PL" altLang="pl-PL" sz="1800" dirty="0" smtClean="0">
                <a:solidFill>
                  <a:schemeClr val="accent3"/>
                </a:solidFill>
                <a:hlinkClick r:id="rId5"/>
              </a:rPr>
              <a:t>energiaodnawialna.net/index.php?option=com_content&amp;view=article&amp;id=63&amp;Itemid=37</a:t>
            </a:r>
            <a:endParaRPr lang="pl-PL" altLang="pl-PL" sz="1800" dirty="0" smtClean="0">
              <a:solidFill>
                <a:schemeClr val="accent3"/>
              </a:solidFill>
            </a:endParaRPr>
          </a:p>
          <a:p>
            <a:pPr marL="582930" indent="-514350">
              <a:buFont typeface="Wingdings"/>
              <a:buAutoNum type="arabicPeriod"/>
            </a:pPr>
            <a:r>
              <a:rPr lang="pl-PL" altLang="pl-PL" sz="1800" dirty="0" smtClean="0">
                <a:solidFill>
                  <a:schemeClr val="accent3"/>
                </a:solidFill>
              </a:rPr>
              <a:t>zielonaenergia.eco.pl</a:t>
            </a:r>
          </a:p>
          <a:p>
            <a:pPr marL="582930" indent="-514350">
              <a:buFont typeface="Wingdings"/>
              <a:buAutoNum type="arabicPeriod"/>
            </a:pPr>
            <a:endParaRPr lang="pl-PL" altLang="pl-PL" sz="1400" dirty="0"/>
          </a:p>
          <a:p>
            <a:pPr marL="582930" indent="-514350">
              <a:buFont typeface="Wingdings"/>
              <a:buAutoNum type="arabicPeriod"/>
            </a:pPr>
            <a:endParaRPr lang="pl-PL" altLang="pl-PL" sz="1400" dirty="0"/>
          </a:p>
          <a:p>
            <a:pPr marL="582930" indent="-514350">
              <a:buAutoNum type="arabicPeriod"/>
            </a:pPr>
            <a:endParaRPr lang="pl-PL" sz="1400" dirty="0" smtClean="0">
              <a:solidFill>
                <a:srgbClr val="FFC000"/>
              </a:solidFill>
            </a:endParaRPr>
          </a:p>
          <a:p>
            <a:pPr marL="582930" indent="-514350">
              <a:buAutoNum type="arabicPeriod"/>
            </a:pPr>
            <a:endParaRPr lang="pl-PL" sz="3200" dirty="0"/>
          </a:p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                                                               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35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była,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i będzie potrzebna ludziom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w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ich życiu. </a:t>
            </a:r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Jej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postać, forma czy wykorzystanie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może być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różne. Początkowo tej energii dostarczało nam środowisko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postaci opału i paliw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zasobów naturalnych nieprzetworzonych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pl-PL" sz="5100" dirty="0" smtClean="0"/>
          </a:p>
          <a:p>
            <a:pPr marL="0" indent="0" algn="ctr">
              <a:buNone/>
            </a:pPr>
            <a:endParaRPr lang="pl-PL" sz="5100" dirty="0"/>
          </a:p>
          <a:p>
            <a:pPr marL="0" indent="0" algn="ctr">
              <a:buNone/>
            </a:pPr>
            <a:endParaRPr lang="pl-PL" sz="5100" dirty="0"/>
          </a:p>
          <a:p>
            <a:pPr marL="0" indent="0" algn="ctr">
              <a:buNone/>
            </a:pPr>
            <a:endParaRPr lang="pl-PL" sz="5100" dirty="0" smtClean="0"/>
          </a:p>
          <a:p>
            <a:pPr marL="0" indent="0" algn="ctr">
              <a:buNone/>
            </a:pPr>
            <a:endParaRPr lang="pl-PL" sz="5100" dirty="0"/>
          </a:p>
          <a:p>
            <a:pPr marL="0" indent="0" algn="ctr">
              <a:buNone/>
            </a:pPr>
            <a:endParaRPr lang="pl-PL" sz="5100" dirty="0" smtClean="0"/>
          </a:p>
          <a:p>
            <a:pPr marL="0" indent="0" algn="ctr">
              <a:buNone/>
            </a:pPr>
            <a:endParaRPr lang="pl-PL" sz="5100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7" name="Picture 3" descr="C:\Users\uczniowie\Desktop\PrezentacjaOZE\prezentacja\obrazki\paliwa-kopal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45024"/>
            <a:ext cx="2911556" cy="21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35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ŹRÓDŁA ENERGII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Wszelkie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substancje, zjawiska, procesy, obiekty lub urządzenia, które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mogą być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wykorzystane (bezpośrednio lub po zrealizowaniu odpowiednich przemian) do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pokrywania potrzeb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energetycznych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człowieka.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96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938981"/>
              </p:ext>
            </p:extLst>
          </p:nvPr>
        </p:nvGraphicFramePr>
        <p:xfrm>
          <a:off x="914400" y="620688"/>
          <a:ext cx="7772400" cy="573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8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Nieodnawialne źródła </a:t>
            </a:r>
            <a:r>
              <a:rPr lang="pl-PL" b="1" dirty="0" smtClean="0"/>
              <a:t>energii.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836712"/>
            <a:ext cx="8280920" cy="534806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Nieodnawialne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źródła energii to wszelkie źródła energii, które nie odnawiają się w krótkim okresie.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Ich wykorzystanie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znacznie szybsze niż uzupełnianie ich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zasobów.</a:t>
            </a:r>
          </a:p>
          <a:p>
            <a:pPr marL="11430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Źródłami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nieodnawialnymi są przede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wszystkim: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5544616" cy="297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331640" y="6492875"/>
            <a:ext cx="5562600" cy="365125"/>
          </a:xfrm>
        </p:spPr>
        <p:txBody>
          <a:bodyPr/>
          <a:lstStyle/>
          <a:p>
            <a:r>
              <a:rPr lang="pl-PL" dirty="0" smtClean="0"/>
              <a:t>Zadanie dofinansowane przez : </a:t>
            </a:r>
            <a:r>
              <a:rPr lang="pl-PL" dirty="0" err="1" smtClean="0"/>
              <a:t>WFOŚiGW</a:t>
            </a:r>
            <a:r>
              <a:rPr lang="pl-PL" dirty="0" smtClean="0"/>
              <a:t> w Zielonej Górze                                                                       </a:t>
            </a: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9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Nieodnawialne źródła energii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1430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Nieodnawialne źródła energii pod postacią paliw kopalnych są podstawowym źródłem dla: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przemysłu,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energetyki, 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ransportu,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gospodarstw domowych. </a:t>
            </a:r>
          </a:p>
          <a:p>
            <a:pPr marL="11430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2009 nieodnawialne źródła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posłużyły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wyprodukowania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pl-PL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świecie.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Zadanie dofinansowane przez : WFOŚiGW w Zielonej Górze                                                                       </a:t>
            </a:r>
            <a:endParaRPr lang="pl-PL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34125"/>
            <a:ext cx="600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5277</TotalTime>
  <Words>1615</Words>
  <Application>Microsoft Office PowerPoint</Application>
  <PresentationFormat>Pokaz na ekranie (4:3)</PresentationFormat>
  <Paragraphs>230</Paragraphs>
  <Slides>47</Slides>
  <Notes>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  <vt:variant>
        <vt:lpstr>Pokazy niestandardowe</vt:lpstr>
      </vt:variant>
      <vt:variant>
        <vt:i4>1</vt:i4>
      </vt:variant>
    </vt:vector>
  </HeadingPairs>
  <TitlesOfParts>
    <vt:vector size="49" baseType="lpstr">
      <vt:lpstr>Metro</vt:lpstr>
      <vt:lpstr>„Poszukujemy odnawialnych źródeł energii                                    w województwie lubuskim”</vt:lpstr>
      <vt:lpstr>„zasoby nieodnawialnych źródeł energii na świecie  i w polsce – sprostaj wyzwaniom 21 wieku”</vt:lpstr>
      <vt:lpstr>ENERGIA</vt:lpstr>
      <vt:lpstr>Skąd czerpiemy energię?</vt:lpstr>
      <vt:lpstr>Prezentacja programu PowerPoint</vt:lpstr>
      <vt:lpstr>ŹRÓDŁA ENERGII</vt:lpstr>
      <vt:lpstr>Prezentacja programu PowerPoint</vt:lpstr>
      <vt:lpstr>Nieodnawialne źródła energii. </vt:lpstr>
      <vt:lpstr>Nieodnawialne źródła energii</vt:lpstr>
      <vt:lpstr>Prezentacja programu PowerPoint</vt:lpstr>
      <vt:lpstr>Prezentacja programu PowerPoint</vt:lpstr>
      <vt:lpstr>Zasoby energii nieodnawialnej na świecie.</vt:lpstr>
      <vt:lpstr>Prezentacja programu PowerPoint</vt:lpstr>
      <vt:lpstr>Wzrost konsumpcji energii.</vt:lpstr>
      <vt:lpstr>Prezentacja programu PowerPoint</vt:lpstr>
      <vt:lpstr>Prezentacja programu PowerPoint</vt:lpstr>
      <vt:lpstr>Odnawialne źródła energii OZE</vt:lpstr>
      <vt:lpstr>Nasi uczniowie na zajęciach teoretycznych, na terenie szkoły, poznali zasoby nieodnawialnych źródeł energii. </vt:lpstr>
      <vt:lpstr>Na zajęciach teoretycznych poznali rodzaje Odnawialnych Źródeł Energii.</vt:lpstr>
      <vt:lpstr>Odnawialne źródła energii (OZE) </vt:lpstr>
      <vt:lpstr>Energia słoneczna</vt:lpstr>
      <vt:lpstr>Energia słoneczna</vt:lpstr>
      <vt:lpstr>Zastosowanie kolektorów słonecznych</vt:lpstr>
      <vt:lpstr>Instalacja kolektorów słonecznych</vt:lpstr>
      <vt:lpstr>Zastosowanie ogniw fotowoltaicznych: </vt:lpstr>
      <vt:lpstr>Instalacja ogniwa fotowoltaicznego</vt:lpstr>
      <vt:lpstr>Nasi uczniowie zdobywali praktyczną wiedzę nt. OZE na zajęciach wyjazdowych - budowali instalacje fotowoltaiczne w Klubie Młodego Wynalazcy w GOT w Stanowicach.</vt:lpstr>
      <vt:lpstr>Obliczali moc zbudowanych instalacji  fotowoltaicznych.</vt:lpstr>
      <vt:lpstr> Energia wiatru </vt:lpstr>
      <vt:lpstr>Elektrownia wiatrowa </vt:lpstr>
      <vt:lpstr>Turbiny wiatrowe</vt:lpstr>
      <vt:lpstr>Budowa siłowni wiatrowej</vt:lpstr>
      <vt:lpstr>Nasi uczniowie na zajęciach praktycznych budowali małe elektrownie wiatrowe   w Klubie Młodego Wynalazcy w GOT           w Stanowicach.</vt:lpstr>
      <vt:lpstr>Energia geotermiczna Uczniowie poznali działanie pomp ciepła.</vt:lpstr>
      <vt:lpstr>Zapoznali się z system monitoringu          i sterowania odnawialnymi źródłami energii.</vt:lpstr>
      <vt:lpstr>Budowali układ hybrydowy, który wykorzystuje energię słońca do produkcji wodoru          w elektrolizerach, a energię skumulowaną    w postaci wodoru wykorzystali do napędu wiatraka.</vt:lpstr>
      <vt:lpstr>Uczniowie zwiedzili małą wyspę energetyczną w GOT    w Stanowicach</vt:lpstr>
      <vt:lpstr>Na zajęciach podsumowujących poszukiwali Odnawialne Źródła Energii w województwie lubuskim.</vt:lpstr>
      <vt:lpstr>Uczniowie naszego gimnazjum, pracując        w grupach, tworzyli mapy OZE w województwie lubuskim.</vt:lpstr>
      <vt:lpstr>Efekty pracy uczniów na zajęciach podsumowujących - Mapy OZE</vt:lpstr>
      <vt:lpstr>Karty pracy poszczególnych grup:       Słońce, Wiatr, Woda, Bioenergia, Energia geotermalna.</vt:lpstr>
      <vt:lpstr>Efekty zadania:  Wyszukiwanie na terenie gminy Witnica     i okolic, miejsc wykorzystujących OZE do produkcji energii elektrycznej i cieplnej (zdjęcia wykonane przez uczniów).</vt:lpstr>
      <vt:lpstr>RCR w Witnicy wykorzystuje pompy ciepła </vt:lpstr>
      <vt:lpstr>przedszkole Miejskie „Bajka”            W Witnicy korzysta                            z kolektorów słonecznych. </vt:lpstr>
      <vt:lpstr>Mieszkańcy gminy Witnica wykorzystują kolektory słoneczne</vt:lpstr>
      <vt:lpstr>Farma wiatrowa Baczyna           w Lubnie</vt:lpstr>
      <vt:lpstr>Wykorzystano materiały: </vt:lpstr>
      <vt:lpstr>Pokaz niestandardowy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uczniowie</dc:creator>
  <cp:lastModifiedBy>uczniowie</cp:lastModifiedBy>
  <cp:revision>100</cp:revision>
  <dcterms:created xsi:type="dcterms:W3CDTF">2016-11-02T19:36:33Z</dcterms:created>
  <dcterms:modified xsi:type="dcterms:W3CDTF">2016-12-30T23:09:17Z</dcterms:modified>
</cp:coreProperties>
</file>